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handoutMasterIdLst>
    <p:handoutMasterId r:id="rId114"/>
  </p:handoutMasterIdLst>
  <p:sldIdLst>
    <p:sldId id="256" r:id="rId2"/>
    <p:sldId id="850" r:id="rId3"/>
    <p:sldId id="257" r:id="rId4"/>
    <p:sldId id="382" r:id="rId5"/>
    <p:sldId id="310" r:id="rId6"/>
    <p:sldId id="420" r:id="rId7"/>
    <p:sldId id="590" r:id="rId8"/>
    <p:sldId id="591" r:id="rId9"/>
    <p:sldId id="592" r:id="rId10"/>
    <p:sldId id="311" r:id="rId11"/>
    <p:sldId id="284" r:id="rId12"/>
    <p:sldId id="312" r:id="rId13"/>
    <p:sldId id="313" r:id="rId14"/>
    <p:sldId id="263" r:id="rId15"/>
    <p:sldId id="264" r:id="rId16"/>
    <p:sldId id="465" r:id="rId17"/>
    <p:sldId id="265" r:id="rId18"/>
    <p:sldId id="421" r:id="rId19"/>
    <p:sldId id="266" r:id="rId20"/>
    <p:sldId id="267" r:id="rId21"/>
    <p:sldId id="529" r:id="rId22"/>
    <p:sldId id="268" r:id="rId23"/>
    <p:sldId id="259" r:id="rId24"/>
    <p:sldId id="681" r:id="rId25"/>
    <p:sldId id="270" r:id="rId26"/>
    <p:sldId id="271" r:id="rId27"/>
    <p:sldId id="272" r:id="rId28"/>
    <p:sldId id="273" r:id="rId29"/>
    <p:sldId id="274" r:id="rId30"/>
    <p:sldId id="275" r:id="rId31"/>
    <p:sldId id="276" r:id="rId32"/>
    <p:sldId id="348" r:id="rId33"/>
    <p:sldId id="365" r:id="rId34"/>
    <p:sldId id="283" r:id="rId35"/>
    <p:sldId id="503" r:id="rId36"/>
    <p:sldId id="504" r:id="rId37"/>
    <p:sldId id="278" r:id="rId38"/>
    <p:sldId id="279" r:id="rId39"/>
    <p:sldId id="280" r:id="rId40"/>
    <p:sldId id="589" r:id="rId41"/>
    <p:sldId id="285" r:id="rId42"/>
    <p:sldId id="314" r:id="rId43"/>
    <p:sldId id="593" r:id="rId44"/>
    <p:sldId id="315" r:id="rId45"/>
    <p:sldId id="316" r:id="rId46"/>
    <p:sldId id="317" r:id="rId47"/>
    <p:sldId id="790"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746" r:id="rId67"/>
    <p:sldId id="653" r:id="rId68"/>
    <p:sldId id="654" r:id="rId69"/>
    <p:sldId id="655" r:id="rId70"/>
    <p:sldId id="656" r:id="rId71"/>
    <p:sldId id="657" r:id="rId72"/>
    <p:sldId id="658" r:id="rId73"/>
    <p:sldId id="659" r:id="rId74"/>
    <p:sldId id="660" r:id="rId75"/>
    <p:sldId id="666" r:id="rId76"/>
    <p:sldId id="667" r:id="rId77"/>
    <p:sldId id="668" r:id="rId78"/>
    <p:sldId id="648" r:id="rId79"/>
    <p:sldId id="649" r:id="rId80"/>
    <p:sldId id="650" r:id="rId81"/>
    <p:sldId id="651" r:id="rId82"/>
    <p:sldId id="652" r:id="rId83"/>
    <p:sldId id="669" r:id="rId84"/>
    <p:sldId id="680" r:id="rId85"/>
    <p:sldId id="670" r:id="rId86"/>
    <p:sldId id="771" r:id="rId87"/>
    <p:sldId id="671" r:id="rId88"/>
    <p:sldId id="672" r:id="rId89"/>
    <p:sldId id="673" r:id="rId90"/>
    <p:sldId id="679" r:id="rId91"/>
    <p:sldId id="772" r:id="rId92"/>
    <p:sldId id="956" r:id="rId93"/>
    <p:sldId id="791" r:id="rId94"/>
    <p:sldId id="957" r:id="rId95"/>
    <p:sldId id="955" r:id="rId96"/>
    <p:sldId id="958" r:id="rId97"/>
    <p:sldId id="261" r:id="rId98"/>
    <p:sldId id="849" r:id="rId99"/>
    <p:sldId id="682" r:id="rId100"/>
    <p:sldId id="778" r:id="rId101"/>
    <p:sldId id="779" r:id="rId102"/>
    <p:sldId id="780" r:id="rId103"/>
    <p:sldId id="781" r:id="rId104"/>
    <p:sldId id="782" r:id="rId105"/>
    <p:sldId id="783" r:id="rId106"/>
    <p:sldId id="784" r:id="rId107"/>
    <p:sldId id="785" r:id="rId108"/>
    <p:sldId id="786" r:id="rId109"/>
    <p:sldId id="787" r:id="rId110"/>
    <p:sldId id="788" r:id="rId111"/>
    <p:sldId id="789" r:id="rId1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2019/4/4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nexedi.com/blog/blog-My.First.Fully.Free.Laptop"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reddit.com/r/Crostini/comments/8ayrnl/creating_other_lxc_container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3" Type="http://schemas.openxmlformats.org/officeDocument/2006/relationships/hyperlink" Target="https://ppaalanen.blogspot.com/2012/03/what-does-egl-do-in-wayland-stack.html" TargetMode="External"/><Relationship Id="rId7" Type="http://schemas.openxmlformats.org/officeDocument/2006/relationships/hyperlink" Target="https://news.ycombinator.com/item?id=15133956"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http://www.nexedi.com/blog/blog-My.First.Fully.Free.Laptop</a:t>
            </a:r>
            <a:endParaRPr lang="en-US" dirty="0"/>
          </a:p>
          <a:p>
            <a:r>
              <a:rPr lang="en-US">
                <a:hlinkClick r:id="rId4"/>
              </a:rPr>
              <a:t>https://www.reddit.com/r/Crostini/comments/8ayrnl/creating_other_lxc_containers/</a:t>
            </a:r>
          </a:p>
          <a:p>
            <a:r>
              <a:rPr lang="en-US" dirty="0"/>
              <a:t>https://wiki.ith.intel.com/display/ChromeOS/Technical+training</a:t>
            </a:r>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p>
          <a:p>
            <a:r>
              <a:rPr lang="en-US" altLang="zh-CN"/>
              <a:t>Ex.</a:t>
            </a:r>
          </a:p>
          <a:p>
            <a:r>
              <a:rPr lang="en-US" altLang="zh-CN"/>
              <a:t>cros_workon --board=${BOARD} --all list</a:t>
            </a:r>
          </a:p>
          <a:p>
            <a:r>
              <a:rPr lang="en-US" altLang="zh-CN"/>
              <a:t>Will list all packages that comply to the standards as following:</a:t>
            </a:r>
          </a:p>
          <a:p>
            <a:pPr marL="171450" indent="-171450">
              <a:buFont typeface="Arial" charset="0"/>
              <a:buChar char="•"/>
            </a:pPr>
            <a:r>
              <a:rPr lang="en-US" altLang="zh-CN"/>
              <a:t>The ebuild for the package lives in the src/third_party/chromiumos-overlay or src/overlays/overlay-${BOARD} directories.</a:t>
            </a:r>
          </a:p>
          <a:p>
            <a:pPr marL="171450" indent="-171450">
              <a:buFont typeface="Arial" charset="0"/>
              <a:buChar char="•"/>
            </a:pPr>
            <a:r>
              <a:rPr lang="en-US" altLang="zh-CN"/>
              <a:t>There is an ebuild for the package that ends with 9999.ebuild.</a:t>
            </a:r>
          </a:p>
          <a:p>
            <a:pPr marL="171450" indent="-171450">
              <a:buFont typeface="Arial" charset="0"/>
              <a:buChar char="•"/>
            </a:pPr>
            <a:r>
              <a:rPr lang="en-US" altLang="zh-CN"/>
              <a:t>The ebuild inherits from the cros-workon class.</a:t>
            </a:r>
          </a:p>
          <a:p>
            <a:pPr marL="171450" indent="-171450">
              <a:buFont typeface="Arial" charset="0"/>
              <a:buChar char="•"/>
            </a:pPr>
            <a:r>
              <a:rPr lang="en-US" altLang="zh-CN"/>
              <a:t>The ebuild has a KEYWORDS in the ebuild containing this architecture name (like "x86").</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p>
          <a:p>
            <a:r>
              <a:rPr lang="zh-CN" altLang="en-US" sz="1400">
                <a:solidFill>
                  <a:schemeClr val="tx1"/>
                </a:solidFill>
                <a:uFillTx/>
              </a:rPr>
              <a:t>This command:</a:t>
            </a: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p>
          <a:p>
            <a:pPr marL="171450" indent="-171450">
              <a:buFont typeface="Arial" charset="0"/>
              <a:buChar char="•"/>
            </a:pPr>
            <a:r>
              <a:rPr lang="zh-CN" altLang="en-US" sz="1400">
                <a:solidFill>
                  <a:schemeClr val="tx1"/>
                </a:solidFill>
                <a:uFillTx/>
              </a:rPr>
              <a:t>Indicates that you'd like to build from source every time.</a:t>
            </a: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p>
          <a:p>
            <a:pPr indent="0">
              <a:buFont typeface="Arial" charset="0"/>
              <a:buNone/>
            </a:pPr>
            <a:r>
              <a:rPr lang="en-US" altLang="zh-CN" sz="1400">
                <a:solidFill>
                  <a:schemeClr val="tx1"/>
                </a:solidFill>
                <a:uFillTx/>
              </a:rPr>
              <a:t>cros_workon --board=${BOARD} --all info | grep platform/ec</a:t>
            </a: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p>
          <a:p>
            <a:pPr marL="171450" indent="-171450">
              <a:buFont typeface="Arial" charset="0"/>
              <a:buChar char="•"/>
            </a:pPr>
            <a:r>
              <a:rPr lang="en-US" altLang="zh-CN" sz="1400">
                <a:solidFill>
                  <a:schemeClr val="tx1"/>
                </a:solidFill>
                <a:uFillTx/>
              </a:rPr>
              <a:t>The name of the ebuild is chromeos-base/ec-utils</a:t>
            </a:r>
          </a:p>
          <a:p>
            <a:pPr marL="171450" indent="-171450">
              <a:buFont typeface="Arial" charset="0"/>
              <a:buChar char="•"/>
            </a:pPr>
            <a:r>
              <a:rPr lang="en-US" altLang="zh-CN" sz="1400">
                <a:solidFill>
                  <a:schemeClr val="tx1"/>
                </a:solidFill>
                <a:uFillTx/>
              </a:rPr>
              <a:t>The path to the git repository on the server is chromiumos/platform/ec</a:t>
            </a:r>
          </a:p>
          <a:p>
            <a:pPr marL="171450" indent="-171450">
              <a:buFont typeface="Arial" charset="0"/>
              <a:buChar char="•"/>
            </a:pPr>
            <a:r>
              <a:rPr lang="en-US" altLang="zh-CN" sz="1400">
                <a:solidFill>
                  <a:schemeClr val="tx1"/>
                </a:solidFill>
                <a:uFillTx/>
              </a:rPr>
              <a:t>The path to the source code on your system is src/platform/ec</a:t>
            </a:r>
          </a:p>
          <a:p>
            <a:pPr indent="0">
              <a:buFont typeface="Arial" charset="0"/>
              <a:buNone/>
            </a:pPr>
            <a:r>
              <a:rPr lang="en-US" altLang="zh-CN" sz="1400">
                <a:solidFill>
                  <a:schemeClr val="tx1"/>
                </a:solidFill>
                <a:uFillTx/>
              </a:rPr>
              <a:t>equery-${BOARD} which ${PACKAGE_NAME}</a:t>
            </a:r>
          </a:p>
          <a:p>
            <a:pPr indent="0">
              <a:buFont typeface="Arial" charset="0"/>
              <a:buNone/>
            </a:pPr>
            <a:r>
              <a:rPr lang="en-US" altLang="zh-CN" sz="1400">
                <a:solidFill>
                  <a:schemeClr val="tx1"/>
                </a:solidFill>
                <a:uFillTx/>
              </a:rPr>
              <a:t>This command finds out which ebuild file used for this specified package. Ex. platform/ec.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p>
          <a:p>
            <a:r>
              <a:rPr lang="en-US"/>
              <a:t>build_packages 步驟完成之後，您就可以通過在 ~/trunk/src/scripts 目錄中執行該命令創建映像文件了：</a:t>
            </a:r>
          </a:p>
          <a:p>
            <a:endParaRPr lang="en-US"/>
          </a:p>
          <a:p>
            <a:r>
              <a:rPr lang="en-US"/>
              <a:t>./build_image --board=${BOARD} --withdev --noenable_rootfs_verification</a:t>
            </a:r>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p>
          <a:p>
            <a:endParaRPr lang="en-US"/>
          </a:p>
          <a:p>
            <a:r>
              <a:rPr lang="en-US"/>
              <a:t>build_image 所生成的映像位於 ~/trunk/src/build/images/${BOARD}/versionNum/（其中 versionNum 代表實際的版本號）。 為給定 board 生成的最新映像將被創建成符號鏈接 ~/trunk/src/build/images/${BOARD}/latest。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p>
          <a:p>
            <a:r>
              <a:rPr lang="zh-CN" altLang="en-US"/>
              <a:t>https://sites.google.com/a/chromium.org/dev/chromium-os/chromiumos-design-docs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https://android.googlesource.com/platform/hardware/bsp/kernel/intel/+/edison-3.10/Documentation/gpio.txt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p>
          <a:p>
            <a:r>
              <a:rPr lang="en-US" altLang="zh-CN"/>
              <a:t>Port Coreboot to a new board: https://www.youtube.com/watch?v=8wPskpLHFIo&amp;t=17s</a:t>
            </a:r>
          </a:p>
          <a:p>
            <a:r>
              <a:rPr lang="en-US" altLang="zh-CN"/>
              <a:t>Port Coreboot to x86 platform: https://www.youtube.com/watch?v=HKJNJh6JW_Y&amp;t=31s</a:t>
            </a:r>
          </a:p>
          <a:p>
            <a:r>
              <a:rPr lang="en-US" altLang="zh-CN"/>
              <a:t>Depthcharge: The Chromium OS Bootloader: https://www.youtube.com/watch?v=6ZKeDGI75vw&amp;t=369s</a:t>
            </a:r>
          </a:p>
          <a:p>
            <a:r>
              <a:rPr lang="en-US" altLang="zh-CN"/>
              <a:t>Chrome OS Embedded Controller: https://www.youtube.com/watch?v=Ie7LRGgCXC8</a:t>
            </a:r>
          </a:p>
          <a:p>
            <a:r>
              <a:rPr lang="en-US" altLang="zh-CN"/>
              <a:t>Summit:</a:t>
            </a:r>
          </a:p>
          <a:p>
            <a:r>
              <a:rPr lang="en-US" altLang="zh-CN"/>
              <a:t>https://www.chromium.org/chromium-os/2014-firmware-summit</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targeet filesystem.</a:t>
            </a:r>
          </a:p>
          <a:p>
            <a:r>
              <a:rPr lang="x-none" altLang="en-US" sz="1400">
                <a:solidFill>
                  <a:schemeClr val="tx1"/>
                </a:solidFill>
                <a:uFillTx/>
              </a:rPr>
              <a:t>make.conf - custom settings for Portage, Key variables defined in /etc/make.conf</a:t>
            </a: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p>
          <a:p>
            <a:r>
              <a:rPr lang="x-none" altLang="en-US" sz="1400">
                <a:solidFill>
                  <a:schemeClr val="tx1"/>
                </a:solidFill>
                <a:uFillTx/>
              </a:rPr>
              <a:t>Portage files Reference: https://wiki.gentoo.org/wiki/Handbook:AMD64/Portage/Files</a:t>
            </a:r>
          </a:p>
          <a:p>
            <a:r>
              <a:rPr lang="x-none" altLang="en-US" sz="1400">
                <a:solidFill>
                  <a:schemeClr val="tx1"/>
                </a:solidFill>
                <a:uFillTx/>
              </a:rPr>
              <a:t>http://jasonblog.github.io/note/design_pattern/index.html</a:t>
            </a: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https://lwn.net/Articles/365835/</a:t>
            </a:r>
          </a:p>
          <a:p>
            <a:r>
              <a:rPr lang="x-none" altLang="en-US"/>
              <a:t>https://lwn.net/Articles/366796/</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https://techsparx.com/chromebooks/crostini/crostini-getting-started.html</a:t>
            </a:r>
          </a:p>
          <a:p>
            <a:r>
              <a:rPr lang="en-US" altLang="zh-CN"/>
              <a:t>https://www.reddit.com/r/Crostini/</a:t>
            </a:r>
          </a:p>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https://blog.simos.info/a-closer-look-at-chrome-os-using-lxd-to-run-linux-gui-apps-project-crostini/#The%20Chrome%20OS%20deb%20package%20repository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p>
          <a:p>
            <a:r>
              <a:rPr lang="en-US"/>
              <a:t>Running Android apps using Docker and ARC Welder</a:t>
            </a:r>
            <a:r>
              <a:rPr lang="x-none" altLang="en-US"/>
              <a:t>: </a:t>
            </a:r>
            <a:r>
              <a:rPr lang="en-US"/>
              <a:t>https://github.com/tomwillfixit/arc-welder</a:t>
            </a:r>
          </a:p>
          <a:p>
            <a:r>
              <a:rPr lang="x-none" altLang="en-US"/>
              <a:t>An alternative ARC Welder solution: </a:t>
            </a:r>
          </a:p>
          <a:p>
            <a:r>
              <a:rPr lang="x-none" altLang="en-US"/>
              <a:t>    https://bitbucket.org/vladikoff/archon.git</a:t>
            </a:r>
          </a:p>
          <a:p>
            <a:r>
              <a:rPr lang="x-none" altLang="en-US"/>
              <a:t>    https://archon-runtime.github.io/</a:t>
            </a:r>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p>
          <a:p>
            <a:r>
              <a:rPr lang="en-US" altLang="zh-CN" sz="1800"/>
              <a:t>https://mp.weixin.qq.com/s?__biz=MzI4MzAwNTQ3NQ==&amp;mid=209866190&amp;idx=1&amp;sn=0ee75509eb2fab454009125e0a8c6437&amp;scene=0#rd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p>
          <a:p>
            <a:r>
              <a:rPr lang="en-US" altLang="zh-CN"/>
              <a:t>https://gitai.me/2017/03/18/gui-of-chromeos/</a:t>
            </a:r>
          </a:p>
          <a:p>
            <a:r>
              <a:rPr lang="en-US" altLang="zh-CN"/>
              <a:t>https://www.x.org/wiki/Events/XDC2016/Program/Arcpp_Graphics.pdf</a:t>
            </a:r>
          </a:p>
          <a:p>
            <a:r>
              <a:rPr lang="en-US" altLang="zh-CN"/>
              <a:t>Ozone Reference: </a:t>
            </a:r>
          </a:p>
          <a:p>
            <a:r>
              <a:rPr lang="en-US" altLang="zh-CN"/>
              <a:t>https://software.intel.com/en-us/blogs/2014/10/23/chromium-ozone-gbm-explained</a:t>
            </a:r>
          </a:p>
          <a:p>
            <a:r>
              <a:rPr lang="en-US" altLang="zh-CN"/>
              <a:t>https://chromium.googlesource.com/chromium/src/+/lkgr/docs/ozone_overview.md</a:t>
            </a:r>
          </a:p>
          <a:p>
            <a:r>
              <a:rPr lang="zh-CN" altLang="en-US"/>
              <a:t>初识Wayland（X、Mir）</a:t>
            </a:r>
            <a:r>
              <a:rPr lang="en-US" altLang="zh-CN"/>
              <a:t>:  </a:t>
            </a:r>
            <a:r>
              <a:rPr lang="zh-CN" altLang="en-US"/>
              <a:t>http://os.51cto.com/art/201011/233447_all.htm</a:t>
            </a:r>
          </a:p>
          <a:p>
            <a:r>
              <a:rPr lang="en-US" altLang="zh-CN"/>
              <a:t>Direct Render Manager: https://wikivisually.com/wiki/Direct_Rendering_Manager</a:t>
            </a:r>
          </a:p>
          <a:p>
            <a:r>
              <a:rPr lang="en-US" altLang="zh-CN"/>
              <a:t>Reference on Computer Gfx: http://www.opengpu.org/forum.php?mod=viewthread&amp;tid=326</a:t>
            </a:r>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p>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p>
          <a:p>
            <a:r>
              <a:rPr lang="zh-CN" altLang="en-US"/>
              <a:t>• headless：和noop-renderer配合使用，可以在没有窗口系统的机子（比如server上）测试逻辑。</a:t>
            </a:r>
          </a:p>
          <a:p>
            <a:r>
              <a:rPr lang="zh-CN" altLang="en-US"/>
              <a:t>• RPI：用于Raspberry Pi平台。</a:t>
            </a:r>
          </a:p>
          <a:p>
            <a:r>
              <a:rPr lang="zh-CN" altLang="en-US"/>
              <a:t>• RDP：合成后通过RDP传输到RDP peer显示，用于远程桌面。</a:t>
            </a:r>
          </a:p>
          <a:p>
            <a:r>
              <a:rPr lang="zh-CN" altLang="en-US"/>
              <a:t>• DRM：Direct redering manager，桌面上一般用这个。</a:t>
            </a:r>
          </a:p>
          <a:p>
            <a:r>
              <a:rPr lang="zh-CN" altLang="en-US"/>
              <a:t>• x11：Wayland compositor作为X server的client。它可以让Wayland client运行在X11上。</a:t>
            </a:r>
          </a:p>
          <a:p>
            <a:r>
              <a:rPr lang="zh-CN" altLang="en-US"/>
              <a:t>• wayland：Wayland composiotr作为server同时，也作为另一个Wayland compositor的client。用于nested compositor。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p>
          <a:p>
            <a:r>
              <a:rPr lang="zh-CN" altLang="en-US"/>
              <a:t>• libdrm：封装KMS，GEM等图形相关接口。平台相关。</a:t>
            </a:r>
          </a:p>
          <a:p>
            <a:r>
              <a:rPr lang="zh-CN" altLang="en-US"/>
              <a:t>• libffi：用于在运行时根据调用接口描述生成函数跳板并调用。</a:t>
            </a:r>
          </a:p>
          <a:p>
            <a:r>
              <a:rPr lang="zh-CN" altLang="en-US"/>
              <a:t>• pixman：用于像素操作的库，包括region, box等计算。用了许多平台相关的优化。</a:t>
            </a:r>
          </a:p>
          <a:p>
            <a:r>
              <a:rPr lang="zh-CN" altLang="en-US"/>
              <a:t>• cairo：软件渲染库，类似于skia。也有OpenGL后端。</a:t>
            </a:r>
          </a:p>
          <a:p>
            <a:r>
              <a:rPr lang="zh-CN" altLang="en-US"/>
              <a:t>• libinput：输入处理，依赖于mtdev, libudev, libevdev等库。</a:t>
            </a:r>
          </a:p>
          <a:p>
            <a:r>
              <a:rPr lang="zh-CN" altLang="en-US"/>
              <a:t>• libxkbcommon：主要用于键盘处理。</a:t>
            </a:r>
          </a:p>
          <a:p>
            <a:r>
              <a:rPr lang="zh-CN" altLang="en-US"/>
              <a:t>• libjpeg, libpng, libwebp：用于加载各种图片文件，像壁纸，面板和鼠标等都需要。</a:t>
            </a:r>
          </a:p>
          <a:p>
            <a:r>
              <a:rPr lang="en-US" altLang="zh-CN"/>
              <a:t>--------------------------------------------------------------------------------------</a:t>
            </a:r>
          </a:p>
          <a:p>
            <a:r>
              <a:rPr lang="en-US" altLang="zh-CN"/>
              <a:t>Viz, Mus, aura, blink, ash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For ASL syntax, ACPI SPEC 4.0</a:t>
            </a:r>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p>
          <a:p>
            <a:r>
              <a:rPr lang="x-none" altLang="en-US"/>
              <a:t>/proc/acpi/wakeup</a:t>
            </a:r>
          </a:p>
          <a:p>
            <a:r>
              <a:rPr lang="x-none" altLang="en-US"/>
              <a:t>/sys/bus/usb/devices/&lt;dev #&gt;/power/wakeup</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p>
          <a:p>
            <a:r>
              <a:rPr lang="x-none" altLang="en-US"/>
              <a:t>1. /etc/init.d/bluetooth --&gt; ps aux | grep blueoothd --&gt; /etc/bluetooth/uart</a:t>
            </a:r>
          </a:p>
          <a:p>
            <a:r>
              <a:rPr lang="x-none" altLang="en-US"/>
              <a:t>All of above should be presented.</a:t>
            </a:r>
          </a:p>
          <a:p>
            <a:r>
              <a:rPr lang="x-none" altLang="en-US"/>
              <a:t>Reference:</a:t>
            </a:r>
          </a:p>
          <a:p>
            <a:r>
              <a:rPr lang="x-none" altLang="en-US"/>
              <a:t>https://forum.khadas.com/t/add-bluetooth-support-for-ubuntu/593</a:t>
            </a:r>
          </a:p>
          <a:p>
            <a:r>
              <a:rPr lang="x-none" altLang="en-US"/>
              <a:t>https://hk.saowen.com/a/427f6dbad9d9dc40d9874ee86a404b2b6eda891c5257d3b09feb74f065d8e2e7</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83</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p>
          <a:p>
            <a:r>
              <a:rPr lang="x-none" altLang="en-US">
                <a:sym typeface="+mn-ea"/>
              </a:rPr>
              <a:t>https://lists.yoctoproject.org/pipermail/linux-yocto/2013-December/001673.html</a:t>
            </a: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84</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https://chromium.googlesource.com/chromium/src/+/85639cd097b59c206ad3e910d8c5978bda77fe91/docs/README.md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Process Models: https://www.chromium.org/developers/design-documents/process-models</a:t>
            </a:r>
          </a:p>
          <a:p>
            <a:r>
              <a:rPr lang="en-US" altLang="zh-CN"/>
              <a:t>Sandboxing Chrome OS system services: https://dev.chromium.org/chromium-os/developer-guide/chromium-os-sandboxing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4007133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t>93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3429517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p>
          <a:p>
            <a:r>
              <a:rPr lang="en-US" altLang="zh-CN"/>
              <a:t>The locations in order of inclusion are:</a:t>
            </a:r>
          </a:p>
          <a:p>
            <a:r>
              <a:rPr lang="en-US" altLang="zh-CN"/>
              <a:t>* src/overlays/overlay-&lt;board&gt;</a:t>
            </a:r>
          </a:p>
          <a:p>
            <a:r>
              <a:rPr lang="en-US" altLang="zh-CN"/>
              <a:t>* src/overlays/overlay-variant-&lt;board&gt;-variant</a:t>
            </a:r>
          </a:p>
          <a:p>
            <a:r>
              <a:rPr lang="en-US" altLang="zh-CN"/>
              <a:t>* src/private-overlays/overlay-&lt;board&gt;-private</a:t>
            </a:r>
          </a:p>
          <a:p>
            <a:r>
              <a:rPr lang="en-US" altLang="zh-CN"/>
              <a:t>* src/private-overlays/overlay-variant-&lt;board&gt;-&lt;variant&gt;-private</a:t>
            </a:r>
          </a:p>
          <a:p>
            <a:r>
              <a:rPr lang="en-US" altLang="zh-CN"/>
              <a:t>$willis : tells you what is up in the chroot env.</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p>
          <a:p>
            <a:r>
              <a:rPr lang="zh-CN" altLang="en-US"/>
              <a:t>http://moi.vonos.net/linux/graphics-stack/</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https://help.ubuntu.com/community/InstallingANewHardDrive</a:t>
            </a:r>
          </a:p>
          <a:p>
            <a:r>
              <a:rPr lang="x-none" altLang="en-US"/>
              <a:t>http://bardliao.pixnet.net/blog/post/43389318-linux-alsa-soc-codec-driver</a:t>
            </a:r>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99</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Remap Knowledge : http://elinux.org/images/a/a3/Regmap-_The_Power_of_Subsystems_and_Abstractions.pdf</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p>
          <a:p>
            <a:r>
              <a:rPr lang="en-US" altLang="zh-CN"/>
              <a:t>* profiles/repo_name: Unique name</a:t>
            </a:r>
          </a:p>
          <a:p>
            <a:r>
              <a:rPr lang="en-US" altLang="zh-CN"/>
              <a:t>* make.conf: Defines build info</a:t>
            </a:r>
          </a:p>
          <a:p>
            <a:r>
              <a:rPr lang="en-US" altLang="zh-CN"/>
              <a:t>* toolchain.conf: Defines the toolchain</a:t>
            </a:r>
          </a:p>
          <a:p>
            <a:r>
              <a:rPr lang="en-US" altLang="zh-CN"/>
              <a:t>* There maybe also metadata/layout.conf: Defines the masters list for repositories which allows for disambiguation.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a:sym typeface="+mn-ea"/>
              </a:rPr>
              <a:t>https://segmentfault.com/a/1190000003819421</a:t>
            </a:r>
          </a:p>
          <a:p>
            <a:r>
              <a:rPr lang="x-none" altLang="en-US"/>
              <a:t>    EAPI：Portage 系统已经为我们编写了许多有用的 Bash 函数，将 EAPI 的值设为 5 表示我们要用目前最新的 Bash 函数。这个变量必须要在 ebuild 文件头之后进行设定。</a:t>
            </a:r>
          </a:p>
          <a:p>
            <a:r>
              <a:rPr lang="x-none" altLang="en-US"/>
              <a:t>    DESCRIPTION：这个变量存储了 hello-world 这个软件包的简介信息。</a:t>
            </a:r>
          </a:p>
          <a:p>
            <a:r>
              <a:rPr lang="x-none" altLang="en-US"/>
              <a:t>    HOMEPAGE：定义了 hello-world 这个软件包的项目主页。</a:t>
            </a:r>
          </a:p>
          <a:p>
            <a:r>
              <a:rPr lang="x-none" altLang="en-US"/>
              <a:t>    LICENSE：定义了 hello-world 这个软件包所使用的许可证，例如 LGPL，GPL V2，GPL V3，MIT 等。</a:t>
            </a:r>
          </a:p>
          <a:p>
            <a:r>
              <a:rPr lang="x-none" altLang="en-US"/>
              <a:t>    KEYWORDS：如果你期望 hello-world 这个软件包能够安装在你的机器上，那么 KEYWORDS 变量的值必须要包含你在 /etc/make.conf 中所设定的 ACCEPT_KEYWORDS 值。</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doc_chap5"/><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iki.gentoo.org/index.html"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xxxx/hello-world-1.0.tar.gz"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36"/>
            <a:ext cx="10515600" cy="5640764"/>
          </a:xfrm>
        </p:spPr>
        <p:txBody>
          <a:bodyPr>
            <a:normAutofit fontScale="92500" lnSpcReduction="10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p>
          <a:p>
            <a:pPr lvl="1" fontAlgn="auto">
              <a:lnSpc>
                <a:spcPct val="100000"/>
              </a:lnSpc>
            </a:pPr>
            <a:r>
              <a:rPr lang="en-US" altLang="en-US" dirty="0" err="1"/>
              <a:t>mkdir</a:t>
            </a:r>
            <a:r>
              <a:rPr lang="en-US" altLang="en-US" dirty="0"/>
              <a:t> /</a:t>
            </a:r>
            <a:r>
              <a:rPr lang="en-US" altLang="en-US" dirty="0" err="1"/>
              <a:t>usr</a:t>
            </a:r>
            <a:r>
              <a:rPr lang="en-US" altLang="en-US" dirty="0"/>
              <a:t>/local/portage/metadata</a:t>
            </a:r>
          </a:p>
          <a:p>
            <a:pPr lvl="1" fontAlgn="auto">
              <a:lnSpc>
                <a:spcPct val="10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p>
          <a:p>
            <a:pPr lvl="1" fontAlgn="auto">
              <a:lnSpc>
                <a:spcPct val="10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675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p>
          <a:p>
            <a:pPr lvl="1" fontAlgn="auto">
              <a:lnSpc>
                <a:spcPct val="150000"/>
              </a:lnSpc>
            </a:pPr>
            <a:r>
              <a:rPr lang="zh-CN" altLang="en-US"/>
              <a:t>{终点, 开关, 起点}, 随便举个例:</a:t>
            </a:r>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p>
          <a:p>
            <a:pPr lvl="1" fontAlgn="auto">
              <a:lnSpc>
                <a:spcPct val="150000"/>
              </a:lnSpc>
            </a:pPr>
            <a:r>
              <a:rPr lang="zh-CN" altLang="en-US"/>
              <a:t>如果终点的类型是_MUX的话，命名方式则终点本身就会是一个控制项的名字，中间的开关则是这个控制项的选项之一，例如</a:t>
            </a:r>
          </a:p>
          <a:p>
            <a:pPr lvl="1" fontAlgn="auto">
              <a:lnSpc>
                <a:spcPct val="150000"/>
              </a:lnSpc>
            </a:pPr>
            <a:r>
              <a:rPr lang="zh-CN" altLang="en-US"/>
              <a:t>{"Stereo ADC L2 Mux", "DMIC1", "DMIC L1"}的控制项为"Stereo ADC L2 Mux"。</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85000" lnSpcReduction="20000"/>
          </a:bodyPr>
          <a:lstStyle/>
          <a:p>
            <a:r>
              <a:rPr lang="zh-CN" altLang="en-US"/>
              <a:t>rt5640是使用i2c控制的IC，所以我們註冊一個i2c driver</a:t>
            </a:r>
          </a:p>
          <a:p>
            <a:pPr lvl="1"/>
            <a:r>
              <a:rPr lang="zh-CN" altLang="en-US"/>
              <a:t>static struct i2c_driver rt5640_i2c_driver = {</a:t>
            </a:r>
          </a:p>
          <a:p>
            <a:pPr lvl="1"/>
            <a:r>
              <a:rPr lang="zh-CN" altLang="en-US"/>
              <a:t>    .driver = {</a:t>
            </a:r>
          </a:p>
          <a:p>
            <a:pPr lvl="1"/>
            <a:r>
              <a:rPr lang="zh-CN" altLang="en-US"/>
              <a:t>        .name = "rt5640",</a:t>
            </a:r>
          </a:p>
          <a:p>
            <a:pPr lvl="1"/>
            <a:r>
              <a:rPr lang="zh-CN" altLang="en-US"/>
              <a:t>        .acpi_match_table = ACPI_PTR(rt5640_acpi_match),</a:t>
            </a:r>
          </a:p>
          <a:p>
            <a:pPr lvl="1"/>
            <a:r>
              <a:rPr lang="zh-CN" altLang="en-US"/>
              <a:t>        .of_match_table = of_match_ptr(rt5640_of_match),</a:t>
            </a:r>
          </a:p>
          <a:p>
            <a:pPr lvl="1"/>
            <a:r>
              <a:rPr lang="zh-CN" altLang="en-US"/>
              <a:t>    },</a:t>
            </a:r>
          </a:p>
          <a:p>
            <a:pPr lvl="1"/>
            <a:r>
              <a:rPr lang="zh-CN" altLang="en-US"/>
              <a:t>    .probe = rt5640_i2c_probe,</a:t>
            </a:r>
          </a:p>
          <a:p>
            <a:pPr lvl="1"/>
            <a:r>
              <a:rPr lang="zh-CN" altLang="en-US"/>
              <a:t>    .remove   = rt5640_i2c_remove,</a:t>
            </a:r>
          </a:p>
          <a:p>
            <a:pPr lvl="1"/>
            <a:r>
              <a:rPr lang="zh-CN" altLang="en-US"/>
              <a:t>    .id_table = rt5640_i2c_id,</a:t>
            </a:r>
          </a:p>
          <a:p>
            <a:pPr lvl="1"/>
            <a:r>
              <a:rPr lang="zh-CN" altLang="en-US"/>
              <a:t>};</a:t>
            </a:r>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65000" lnSpcReduction="20000"/>
          </a:bodyPr>
          <a:lstStyle/>
          <a:p>
            <a:r>
              <a:rPr lang="zh-CN" altLang="en-US"/>
              <a:t>static const struct regmap_config rt5640_regmap = {</a:t>
            </a:r>
          </a:p>
          <a:p>
            <a:r>
              <a:rPr lang="zh-CN" altLang="en-US"/>
              <a:t>    .reg_bits = 8,</a:t>
            </a:r>
          </a:p>
          <a:p>
            <a:r>
              <a:rPr lang="zh-CN" altLang="en-US"/>
              <a:t>    .val_bits = 16,    </a:t>
            </a:r>
            <a:r>
              <a:rPr lang="en-US" altLang="zh-CN"/>
              <a:t>// 表示rt5640的暫存器使用8位元地址，有16位元的值，例如0x00暫存器的值為0x0004</a:t>
            </a:r>
          </a:p>
          <a:p>
            <a:r>
              <a:rPr lang="zh-CN" altLang="en-US"/>
              <a:t>    .use_single_rw = true,    </a:t>
            </a:r>
            <a:r>
              <a:rPr lang="en-US" altLang="zh-CN"/>
              <a:t>// 表示rt5640一個i2c命令只能讀寫一個暫存器</a:t>
            </a:r>
          </a:p>
          <a:p>
            <a:r>
              <a:rPr lang="zh-CN" altLang="en-US"/>
              <a:t>    .max_register = RT5640_VENDOR_ID2 + 1 + (ARRAY_SIZE(rt5640_ranges) *  RT5640_PR_SPACING),  </a:t>
            </a:r>
            <a:r>
              <a:rPr lang="en-US" altLang="zh-CN"/>
              <a:t>// 表示rt5640最大的暫存器的地址</a:t>
            </a:r>
          </a:p>
          <a:p>
            <a:r>
              <a:rPr lang="zh-CN" altLang="en-US"/>
              <a:t>    .volatile_reg = rt5640_volatile_register,    </a:t>
            </a:r>
            <a:r>
              <a:rPr lang="en-US" altLang="zh-CN"/>
              <a:t>// return true即代表這個暫存器是屬於volatile暫存器，</a:t>
            </a:r>
          </a:p>
          <a:p>
            <a:r>
              <a:rPr lang="en-US" altLang="zh-CN"/>
              <a:t>      // volatile暫存器指的是內容隨時會改變的暫存器，codec driver在讀volatile暫存器時會實際透過I/O介面去讀，而不會去讀cache的值</a:t>
            </a:r>
          </a:p>
          <a:p>
            <a:r>
              <a:rPr lang="zh-CN" altLang="en-US"/>
              <a:t>    .readable_reg = rt5640_readable_register,    </a:t>
            </a:r>
            <a:r>
              <a:rPr lang="en-US" altLang="zh-CN"/>
              <a:t>// 只有rt5640_readable_register return true的暫存器是可讀的，dump暫存器時只會顯示可讀的暫存器</a:t>
            </a:r>
          </a:p>
          <a:p>
            <a:r>
              <a:rPr lang="zh-CN" altLang="en-US"/>
              <a:t>    .cache_type = REGCACHE_RBTREE,    </a:t>
            </a:r>
            <a:r>
              <a:rPr lang="en-US" altLang="zh-CN"/>
              <a:t>// regmap使用的cache type</a:t>
            </a:r>
          </a:p>
          <a:p>
            <a:r>
              <a:rPr lang="zh-CN" altLang="en-US"/>
              <a:t>    .reg_defaults = rt5640_reg,    </a:t>
            </a:r>
            <a:r>
              <a:rPr lang="en-US" altLang="zh-CN"/>
              <a:t>// rt5640_reg的內容即為rt5640 codec driver使用的regmap的cache的初始內容</a:t>
            </a:r>
          </a:p>
          <a:p>
            <a:r>
              <a:rPr lang="zh-CN" altLang="en-US"/>
              <a:t>    .num_reg_defaults = ARRAY_SIZE(rt5640_reg),</a:t>
            </a:r>
          </a:p>
          <a:p>
            <a:r>
              <a:rPr lang="zh-CN" altLang="en-US"/>
              <a:t>    .ranges = rt5640_ranges,    </a:t>
            </a:r>
            <a:r>
              <a:rPr lang="en-US" altLang="zh-CN"/>
              <a:t>// 這個是第二層的暫存器，也就是透過兩個暫存器分別代表第二層暫存器的地址跟值的方式存取的暫存器</a:t>
            </a:r>
          </a:p>
          <a:p>
            <a:r>
              <a:rPr lang="zh-CN" altLang="en-US"/>
              <a:t>    .num_ranges = ARRAY_SIZE(rt5640_ranges),</a:t>
            </a:r>
          </a:p>
          <a:p>
            <a:r>
              <a:rPr lang="zh-CN" altLang="en-US"/>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57500" lnSpcReduction="20000"/>
          </a:bodyPr>
          <a:lstStyle/>
          <a:p>
            <a:r>
              <a:rPr lang="zh-CN" altLang="en-US"/>
              <a:t>static struct snd_soc_codec_driver soc_codec_dev_rt5640 = {</a:t>
            </a:r>
          </a:p>
          <a:p>
            <a:r>
              <a:rPr lang="zh-CN" altLang="en-US"/>
              <a:t>    .probe = rt5640_probe,</a:t>
            </a:r>
          </a:p>
          <a:p>
            <a:r>
              <a:rPr lang="zh-CN" altLang="en-US"/>
              <a:t>    .remove = rt5640_remove,</a:t>
            </a:r>
          </a:p>
          <a:p>
            <a:r>
              <a:rPr lang="zh-CN" altLang="en-US"/>
              <a:t>    .suspend = rt5640_suspend,</a:t>
            </a:r>
          </a:p>
          <a:p>
            <a:r>
              <a:rPr lang="zh-CN" altLang="en-US"/>
              <a:t>    .resume = rt5640_resume,</a:t>
            </a:r>
          </a:p>
          <a:p>
            <a:r>
              <a:rPr lang="zh-CN" altLang="en-US"/>
              <a:t>    .set_bias_level = rt5640_set_bias_level,</a:t>
            </a:r>
          </a:p>
          <a:p>
            <a:r>
              <a:rPr lang="zh-CN" altLang="en-US"/>
              <a:t>    .idle_bias_off = true,</a:t>
            </a:r>
          </a:p>
          <a:p>
            <a:r>
              <a:rPr lang="zh-CN" altLang="en-US"/>
              <a:t>    .component_driver = {</a:t>
            </a:r>
          </a:p>
          <a:p>
            <a:r>
              <a:rPr lang="zh-CN" altLang="en-US"/>
              <a:t>        .controls        = rt5640_snd_controls,</a:t>
            </a:r>
          </a:p>
          <a:p>
            <a:r>
              <a:rPr lang="zh-CN" altLang="en-US"/>
              <a:t>        .num_controls        = ARRAY_SIZE(rt5640_snd_controls),</a:t>
            </a:r>
          </a:p>
          <a:p>
            <a:r>
              <a:rPr lang="zh-CN" altLang="en-US"/>
              <a:t>        .dapm_widgets        = rt5640_dapm_widgets,</a:t>
            </a:r>
          </a:p>
          <a:p>
            <a:r>
              <a:rPr lang="zh-CN" altLang="en-US"/>
              <a:t>        .num_dapm_widgets    = ARRAY_SIZE(rt5640_dapm_widgets),</a:t>
            </a:r>
          </a:p>
          <a:p>
            <a:r>
              <a:rPr lang="zh-CN" altLang="en-US"/>
              <a:t>        .dapm_routes        = rt5640_dapm_routes,</a:t>
            </a:r>
          </a:p>
          <a:p>
            <a:r>
              <a:rPr lang="zh-CN" altLang="en-US"/>
              <a:t>        .num_dapm_routes    = ARRAY_SIZE(rt5640_dapm_routes),</a:t>
            </a:r>
          </a:p>
          <a:p>
            <a:r>
              <a:rPr lang="zh-CN" altLang="en-US"/>
              <a:t>    },</a:t>
            </a:r>
          </a:p>
          <a:p>
            <a:r>
              <a:rPr lang="zh-CN" altLang="en-US"/>
              <a:t>};</a:t>
            </a:r>
          </a:p>
          <a:p>
            <a:r>
              <a:rPr lang="zh-CN" altLang="en-US"/>
              <a:t>rt5640_dapm_widgets及rt5640_dapm_routes就是在这里注册到ALSA的。</a:t>
            </a:r>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p>
          <a:p>
            <a:pPr marL="285750" indent="-285750">
              <a:buFont typeface="Arial"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p>
          <a:p>
            <a:pPr marL="285750" indent="-285750">
              <a:buFont typeface="Arial"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charset="0"/>
              <a:buChar char="•"/>
            </a:pPr>
            <a:r>
              <a:rPr lang="zh-CN" altLang="en-US" sz="1400"/>
              <a:t>enum snd_soc_bias_level {</a:t>
            </a:r>
          </a:p>
          <a:p>
            <a:pPr marL="742950" lvl="1" indent="-285750">
              <a:buFont typeface="Arial" charset="0"/>
              <a:buChar char="•"/>
            </a:pPr>
            <a:r>
              <a:rPr lang="zh-CN" altLang="en-US" sz="1400"/>
              <a:t>    SND_SOC_BIAS_OFF = 0,</a:t>
            </a:r>
          </a:p>
          <a:p>
            <a:pPr marL="742950" lvl="1" indent="-285750">
              <a:buFont typeface="Arial" charset="0"/>
              <a:buChar char="•"/>
            </a:pPr>
            <a:r>
              <a:rPr lang="zh-CN" altLang="en-US" sz="1400"/>
              <a:t>    SND_SOC_BIAS_STANDBY = 1,</a:t>
            </a:r>
          </a:p>
          <a:p>
            <a:pPr marL="742950" lvl="1" indent="-285750">
              <a:buFont typeface="Arial" charset="0"/>
              <a:buChar char="•"/>
            </a:pPr>
            <a:r>
              <a:rPr lang="zh-CN" altLang="en-US" sz="1400"/>
              <a:t>    SND_SOC_BIAS_PREPARE = 2,</a:t>
            </a:r>
          </a:p>
          <a:p>
            <a:pPr marL="742950" lvl="1" indent="-285750">
              <a:buFont typeface="Arial" charset="0"/>
              <a:buChar char="•"/>
            </a:pPr>
            <a:r>
              <a:rPr lang="zh-CN" altLang="en-US" sz="1400"/>
              <a:t>    SND_SOC_BIAS_ON = 3,</a:t>
            </a:r>
          </a:p>
          <a:p>
            <a:pPr marL="742950" lvl="1" indent="-285750">
              <a:buFont typeface="Arial" charset="0"/>
              <a:buChar char="•"/>
            </a:pPr>
            <a:r>
              <a:rPr lang="zh-CN" altLang="en-US" sz="1400"/>
              <a:t>};</a:t>
            </a:r>
          </a:p>
          <a:p>
            <a:pPr marL="742950" lvl="1" indent="-285750">
              <a:buFont typeface="Arial" charset="0"/>
              <a:buChar char="•"/>
            </a:pPr>
            <a:r>
              <a:rPr lang="zh-CN" altLang="en-US" sz="1400"/>
              <a:t>从OFF到ON的顺序为: OFF -&gt; PREPARE -&gt; ON</a:t>
            </a:r>
          </a:p>
          <a:p>
            <a:pPr marL="742950" lvl="1" indent="-285750">
              <a:buFont typeface="Arial" charset="0"/>
              <a:buChar char="•"/>
            </a:pPr>
            <a:r>
              <a:rPr lang="zh-CN" altLang="en-US" sz="1400"/>
              <a:t>从ON到OFF的顺序为: ON -&gt; PREPARE -&gt; STANDBY -&gt; OFF</a:t>
            </a:r>
          </a:p>
          <a:p>
            <a:pPr marL="285750" lvl="0" indent="-285750">
              <a:buFont typeface="Arial" charset="0"/>
              <a:buChar char="•"/>
            </a:pPr>
            <a:r>
              <a:rPr lang="en-US" altLang="zh-CN" sz="1400"/>
              <a:t>rt5640_suspend跟rt5640_resume顾名思义就是codec进入suspend/resume会执行的函数</a:t>
            </a:r>
            <a:r>
              <a:rPr lang="zh-CN" altLang="en-US" sz="1400"/>
              <a: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85000" lnSpcReduction="20000"/>
          </a:bodyPr>
          <a:lstStyle/>
          <a:p>
            <a:r>
              <a:rPr lang="zh-CN" altLang="en-US"/>
              <a:t>呼叫snd_soc_register_codec的时候除了soc_codec_dev_rt5640之外还有一个很重要的参数就是rt5640_dai，rt5640_dai定义了rt5640的I2S介面的一些资讯，</a:t>
            </a:r>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p>
          <a:p>
            <a:r>
              <a:rPr lang="zh-CN" altLang="en-US">
                <a:sym typeface="+mn-ea"/>
              </a:rPr>
              <a:t>.rates 为这个DAI能支援的sample rate (采样率)</a:t>
            </a:r>
          </a:p>
          <a:p>
            <a:r>
              <a:rPr lang="zh-CN" altLang="en-US"/>
              <a:t>.formats为这个DAI能支援的格式</a:t>
            </a:r>
            <a:r>
              <a:rPr lang="en-US" altLang="zh-CN"/>
              <a:t>, 当使用者在使用这个DAI播放或录音的时候ALSA将会判断此codec能不能支援</a:t>
            </a:r>
          </a:p>
          <a:p>
            <a:r>
              <a:rPr lang="zh-CN" altLang="en-US"/>
              <a:t>.ops = &amp;rt5640_aif_dai_ops,就是使用这组DAI时codec相对应的设定了</a:t>
            </a:r>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p>
          <a:p>
            <a:r>
              <a:rPr lang="zh-CN" altLang="en-US"/>
              <a:t>        .name = "rt5640-aif1",</a:t>
            </a:r>
          </a:p>
          <a:p>
            <a:r>
              <a:rPr lang="zh-CN" altLang="en-US"/>
              <a:t>        .id = RT5640_AIF1,</a:t>
            </a:r>
          </a:p>
          <a:p>
            <a:r>
              <a:rPr lang="zh-CN" altLang="en-US"/>
              <a:t>        .playback = {</a:t>
            </a:r>
          </a:p>
          <a:p>
            <a:r>
              <a:rPr lang="zh-CN" altLang="en-US"/>
              <a:t>            .stream_name = "AIF1 Playback",</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.capture = {</a:t>
            </a:r>
          </a:p>
          <a:p>
            <a:r>
              <a:rPr lang="zh-CN" altLang="en-US"/>
              <a:t>            .stream_name = "AIF1 Capture",</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.ops = &amp;rt5640_aif_dai_ops,</a:t>
            </a:r>
          </a:p>
          <a:p>
            <a:r>
              <a:rPr lang="zh-CN" altLang="en-US"/>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77500" lnSpcReduction="20000"/>
          </a:bodyPr>
          <a:lstStyle/>
          <a:p>
            <a:r>
              <a:rPr lang="zh-CN" altLang="en-US"/>
              <a:t>.ops = &amp;rt5640_aif_dai_ops,就是使用这组DAI时codec相对应的设定了，</a:t>
            </a:r>
          </a:p>
          <a:p>
            <a:r>
              <a:rPr lang="zh-CN" altLang="en-US"/>
              <a:t>static const struct snd_soc_dai_ops rt5640_aif_dai_ops = {</a:t>
            </a:r>
          </a:p>
          <a:p>
            <a:r>
              <a:rPr lang="zh-CN" altLang="en-US"/>
              <a:t>    .hw_params = rt5640_hw_params,</a:t>
            </a:r>
          </a:p>
          <a:p>
            <a:r>
              <a:rPr lang="zh-CN" altLang="en-US"/>
              <a:t>    .set_fmt = rt5640_set_dai_fmt,</a:t>
            </a:r>
          </a:p>
          <a:p>
            <a:r>
              <a:rPr lang="zh-CN" altLang="en-US"/>
              <a:t>    .set_sysclk = rt5640_set_dai_sysclk,</a:t>
            </a:r>
          </a:p>
          <a:p>
            <a:r>
              <a:rPr lang="zh-CN" altLang="en-US"/>
              <a:t>    .set_pll = rt5640_set_dai_pll,</a:t>
            </a:r>
          </a:p>
          <a:p>
            <a:r>
              <a:rPr lang="zh-CN" altLang="en-US"/>
              <a:t>};</a:t>
            </a:r>
          </a:p>
          <a:p>
            <a:r>
              <a:rPr lang="zh-CN" altLang="en-US"/>
              <a:t>rt5640_hw_params主要是根据上层传下来的资讯(*params)对codec做相对应的设定，</a:t>
            </a:r>
          </a:p>
          <a:p>
            <a:r>
              <a:rPr lang="zh-CN" altLang="en-US"/>
              <a:t>rt5640_set_dai_fmt会按照此DAI的格式(如I2S, PCM...等)设定codec，</a:t>
            </a:r>
          </a:p>
          <a:p>
            <a:r>
              <a:rPr lang="zh-CN" altLang="en-US"/>
              <a:t>rt5640_set_dai_sysclk将告知codec driver sysclk的频率及来源，</a:t>
            </a:r>
          </a:p>
          <a:p>
            <a:r>
              <a:rPr lang="zh-CN" altLang="en-US"/>
              <a:t>rt5640_set_dai_pll提供介面让machine driver设定rt5640的PLL，有时候外部的MCLK频率无法符合rt5640需求的时候需要呼叫此函数使用rt5640的PLL，</a:t>
            </a:r>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p>
          <a:p>
            <a:pPr fontAlgn="auto">
              <a:lnSpc>
                <a:spcPct val="150000"/>
              </a:lnSpc>
            </a:pPr>
            <a:r>
              <a:rPr lang="zh-CN" altLang="en-US"/>
              <a:t>注册DAPM元件除了类别外还有一些重要的东西，以MIXER来说明，其他类别的元件也都差不多，就不重复介绍了，</a:t>
            </a:r>
          </a:p>
          <a:p>
            <a:pPr fontAlgn="auto">
              <a:lnSpc>
                <a:spcPct val="150000"/>
              </a:lnSpc>
            </a:pPr>
            <a:r>
              <a:rPr lang="zh-CN" altLang="en-US"/>
              <a:t> SND_SOC_DAPM_MIXER("SPK MIXL", RT5640_PWR_MIXER, RT5640_PWR_SM_L_BIT, 0, rt5640_spk_l_mix, ARRAY_SIZE(rt5640_spk_l_mix)),</a:t>
            </a:r>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p>
          <a:p>
            <a:pPr>
              <a:lnSpc>
                <a:spcPct val="170000"/>
              </a:lnSpc>
            </a:pPr>
            <a:r>
              <a:rPr lang="zh-CN" altLang="en-US" dirty="0"/>
              <a:t>DAPM定義了以下幾種時間點，</a:t>
            </a:r>
          </a:p>
          <a:p>
            <a:pPr>
              <a:lnSpc>
                <a:spcPct val="170000"/>
              </a:lnSpc>
            </a:pPr>
            <a:r>
              <a:rPr lang="zh-CN" altLang="en-US" dirty="0"/>
              <a:t>/* dapm event types */</a:t>
            </a:r>
          </a:p>
          <a:p>
            <a:pPr>
              <a:lnSpc>
                <a:spcPct val="170000"/>
              </a:lnSpc>
            </a:pPr>
            <a:r>
              <a:rPr lang="zh-CN" altLang="en-US" dirty="0"/>
              <a:t>#define SND_SOC_DAPM_PRE_PMU    0x1     /* before widget power up */</a:t>
            </a:r>
          </a:p>
          <a:p>
            <a:pPr>
              <a:lnSpc>
                <a:spcPct val="170000"/>
              </a:lnSpc>
            </a:pPr>
            <a:r>
              <a:rPr lang="zh-CN" altLang="en-US" dirty="0"/>
              <a:t>#define SND_SOC_DAPM_POST_PMU    0x2        /* after widget power up */</a:t>
            </a:r>
          </a:p>
          <a:p>
            <a:pPr>
              <a:lnSpc>
                <a:spcPct val="170000"/>
              </a:lnSpc>
            </a:pPr>
            <a:r>
              <a:rPr lang="zh-CN" altLang="en-US" dirty="0"/>
              <a:t>#define SND_SOC_DAPM_PRE_PMD    0x4     /* before widget power down */</a:t>
            </a:r>
          </a:p>
          <a:p>
            <a:pPr>
              <a:lnSpc>
                <a:spcPct val="170000"/>
              </a:lnSpc>
            </a:pPr>
            <a:r>
              <a:rPr lang="zh-CN" altLang="en-US" dirty="0"/>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75000" lnSpcReduction="20000"/>
          </a:bodyPr>
          <a:lstStyle/>
          <a:p>
            <a:pPr fontAlgn="auto">
              <a:lnSpc>
                <a:spcPct val="150000"/>
              </a:lnSpc>
            </a:pPr>
            <a:r>
              <a:rPr lang="zh-CN" altLang="en-US"/>
              <a:t>rt5640_snd_controls[]内的注册的内容会形成ALSA control让上层使用，以"Speaker Playback Volume"为例</a:t>
            </a:r>
          </a:p>
          <a:p>
            <a:pPr fontAlgn="auto">
              <a:lnSpc>
                <a:spcPct val="150000"/>
              </a:lnSpc>
            </a:pPr>
            <a:r>
              <a:rPr lang="zh-CN" altLang="en-US"/>
              <a:t>SOC_DOUBLE_TLV("Speaker Playback Volume", RT5640_SPK_VOL, RT5640_L_VOL_SFT, RT5640_R_VOL_SFT, 39, 1, out_vol_tlv),</a:t>
            </a:r>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p>
          <a:p>
            <a:pPr fontAlgn="auto">
              <a:lnSpc>
                <a:spcPct val="150000"/>
              </a:lnSpc>
            </a:pPr>
            <a:r>
              <a:rPr lang="zh-CN" altLang="en-US"/>
              <a:t>static const DECLARE_TLV_DB_SCALE(out_vol_tlv, -4650, 150, 0);</a:t>
            </a:r>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extLst>
                    <a:ext uri="{9D8B030D-6E8A-4147-A177-3AD203B41FA5}">
                      <a16:colId xmlns:a16="http://schemas.microsoft.com/office/drawing/2014/main" val="20000"/>
                    </a:ext>
                  </a:extLst>
                </a:gridCol>
                <a:gridCol w="9809480">
                  <a:extLst>
                    <a:ext uri="{9D8B030D-6E8A-4147-A177-3AD203B41FA5}">
                      <a16:colId xmlns:a16="http://schemas.microsoft.com/office/drawing/2014/main" val="20001"/>
                    </a:ext>
                  </a:extLst>
                </a:gridCol>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1"/>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3"/>
                  </a:ext>
                </a:extLst>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5"/>
                  </a:ext>
                </a:extLst>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7"/>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2"/>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2"/>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9"/>
                  </a:ext>
                </a:extLst>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extLst>
                    <a:ext uri="{9D8B030D-6E8A-4147-A177-3AD203B41FA5}">
                      <a16:colId xmlns:a16="http://schemas.microsoft.com/office/drawing/2014/main" val="20000"/>
                    </a:ext>
                  </a:extLst>
                </a:gridCol>
                <a:gridCol w="9368790">
                  <a:extLst>
                    <a:ext uri="{9D8B030D-6E8A-4147-A177-3AD203B41FA5}">
                      <a16:colId xmlns:a16="http://schemas.microsoft.com/office/drawing/2014/main" val="20001"/>
                    </a:ext>
                  </a:extLst>
                </a:gridCol>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52500" lnSpcReduction="2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p>
          <a:p>
            <a:pPr fontAlgn="auto">
              <a:lnSpc>
                <a:spcPct val="100000"/>
              </a:lnSpc>
            </a:pPr>
            <a:r>
              <a:rPr lang="zh-CN" altLang="en-US"/>
              <a:t>在machine driver定義的</a:t>
            </a:r>
          </a:p>
          <a:p>
            <a:pPr fontAlgn="auto">
              <a:lnSpc>
                <a:spcPct val="100000"/>
              </a:lnSpc>
            </a:pPr>
            <a:r>
              <a:rPr lang="zh-CN" altLang="en-US"/>
              <a:t>SND_SOC_DAPM_MIC</a:t>
            </a:r>
          </a:p>
          <a:p>
            <a:pPr fontAlgn="auto">
              <a:lnSpc>
                <a:spcPct val="100000"/>
              </a:lnSpc>
            </a:pPr>
            <a:r>
              <a:rPr lang="zh-CN" altLang="en-US"/>
              <a:t>SND_SOC_DAPM_HP</a:t>
            </a:r>
          </a:p>
          <a:p>
            <a:pPr fontAlgn="auto">
              <a:lnSpc>
                <a:spcPct val="100000"/>
              </a:lnSpc>
            </a:pPr>
            <a:r>
              <a:rPr lang="zh-CN" altLang="en-US"/>
              <a:t>SND_SOC_DAPM_SPK</a:t>
            </a:r>
          </a:p>
          <a:p>
            <a:pPr fontAlgn="auto">
              <a:lnSpc>
                <a:spcPct val="100000"/>
              </a:lnSpc>
            </a:pPr>
            <a:r>
              <a:rPr lang="zh-CN" altLang="en-US"/>
              <a:t>...</a:t>
            </a:r>
          </a:p>
          <a:p>
            <a:pPr fontAlgn="auto">
              <a:lnSpc>
                <a:spcPct val="100000"/>
              </a:lnSpc>
            </a:pPr>
            <a:r>
              <a:rPr lang="zh-CN" altLang="en-US"/>
              <a:t>等DAPM元件都是DAPM終點，所以我們可以參考下面的做法</a:t>
            </a:r>
          </a:p>
          <a:p>
            <a:pPr fontAlgn="auto">
              <a:lnSpc>
                <a:spcPct val="100000"/>
              </a:lnSpc>
            </a:pPr>
            <a:r>
              <a:rPr lang="zh-CN" altLang="en-US"/>
              <a:t>static const struct snd_soc_dapm_widget dapm_widgets[] = {</a:t>
            </a:r>
          </a:p>
          <a:p>
            <a:pPr fontAlgn="auto">
              <a:lnSpc>
                <a:spcPct val="100000"/>
              </a:lnSpc>
            </a:pPr>
            <a:r>
              <a:rPr lang="zh-CN" altLang="en-US"/>
              <a:t>    SND_SOC_DAPM_SPK("Speaker", NULL),</a:t>
            </a:r>
          </a:p>
          <a:p>
            <a:pPr fontAlgn="auto">
              <a:lnSpc>
                <a:spcPct val="100000"/>
              </a:lnSpc>
            </a:pPr>
            <a:r>
              <a:rPr lang="zh-CN" altLang="en-US"/>
              <a:t>    SND_SOC_DAPM_MIC("Mic", NULL),</a:t>
            </a:r>
          </a:p>
          <a:p>
            <a:pPr fontAlgn="auto">
              <a:lnSpc>
                <a:spcPct val="100000"/>
              </a:lnSpc>
            </a:pPr>
            <a:r>
              <a:rPr lang="zh-CN" altLang="en-US"/>
              <a:t>};</a:t>
            </a:r>
          </a:p>
          <a:p>
            <a:pPr fontAlgn="auto">
              <a:lnSpc>
                <a:spcPct val="100000"/>
              </a:lnSpc>
            </a:pPr>
            <a:r>
              <a:rPr lang="zh-CN" altLang="en-US"/>
              <a:t>static const struct snd_soc_dapm_route dapm_routes[] = {</a:t>
            </a:r>
          </a:p>
          <a:p>
            <a:pPr fontAlgn="auto">
              <a:lnSpc>
                <a:spcPct val="100000"/>
              </a:lnSpc>
            </a:pPr>
            <a:r>
              <a:rPr lang="zh-CN" altLang="en-US"/>
              <a:t>    {"Speaker", NULL "</a:t>
            </a:r>
            <a:r>
              <a:rPr lang="en-US" altLang="zh-CN"/>
              <a:t>Your Codec Stream Playback Name</a:t>
            </a:r>
            <a:r>
              <a:rPr lang="zh-CN" altLang="en-US"/>
              <a:t>"},</a:t>
            </a:r>
          </a:p>
          <a:p>
            <a:pPr fontAlgn="auto">
              <a:lnSpc>
                <a:spcPct val="100000"/>
              </a:lnSpc>
            </a:pPr>
            <a:r>
              <a:rPr lang="zh-CN" altLang="en-US"/>
              <a:t>    {"</a:t>
            </a:r>
            <a:r>
              <a:rPr lang="en-US" altLang="zh-CN"/>
              <a:t>Your Codec Stream Capture Name</a:t>
            </a:r>
            <a:r>
              <a:rPr lang="zh-CN" altLang="en-US"/>
              <a:t>", NULL "Mic"},</a:t>
            </a:r>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p>
          <a:p>
            <a:r>
              <a:rPr lang="zh-CN" altLang="en-US"/>
              <a:t>       .formats = SNDRV_PCM_FMTBIT_S24_LE,</a:t>
            </a:r>
          </a:p>
          <a:p>
            <a:r>
              <a:rPr lang="zh-CN" altLang="en-US"/>
              <a:t>       .rate_min = 48000,</a:t>
            </a:r>
          </a:p>
          <a:p>
            <a:r>
              <a:rPr lang="zh-CN" altLang="en-US"/>
              <a:t>       .rate_max = 48000,</a:t>
            </a:r>
          </a:p>
          <a:p>
            <a:r>
              <a:rPr lang="zh-CN" altLang="en-US"/>
              <a:t>       .channels_min = 2,</a:t>
            </a:r>
          </a:p>
          <a:p>
            <a:r>
              <a:rPr lang="zh-CN" altLang="en-US"/>
              <a:t>       .channels_max = 2,</a:t>
            </a:r>
          </a:p>
          <a:p>
            <a:r>
              <a:rPr lang="zh-CN" altLang="en-US"/>
              <a:t>};</a:t>
            </a:r>
          </a:p>
          <a:p>
            <a:r>
              <a:rPr lang="zh-CN" altLang="en-US"/>
              <a:t>{</a:t>
            </a:r>
          </a:p>
          <a:p>
            <a:r>
              <a:rPr lang="zh-CN" altLang="en-US"/>
              <a:t>   .name = "DSP-CODEC",</a:t>
            </a:r>
          </a:p>
          <a:p>
            <a:r>
              <a:rPr lang="zh-CN" altLang="en-US"/>
              <a:t>   .stream_name = "DSP-CODEC",</a:t>
            </a:r>
          </a:p>
          <a:p>
            <a:r>
              <a:rPr lang="zh-CN" altLang="en-US"/>
              <a:t>   .cpu_dai_name = "wm0010-sdi2",</a:t>
            </a:r>
          </a:p>
          <a:p>
            <a:r>
              <a:rPr lang="zh-CN" altLang="en-US"/>
              <a:t>   .codec_name = "codec-3,</a:t>
            </a:r>
          </a:p>
          <a:p>
            <a:r>
              <a:rPr lang="zh-CN" altLang="en-US"/>
              <a:t>   .codec_dai_name = "codec-3-dai_name",</a:t>
            </a:r>
          </a:p>
          <a:p>
            <a:r>
              <a:rPr lang="zh-CN" altLang="en-US"/>
              <a:t>   .dai_fmt = SND_SOC_DAIFMT_I2S | SND_SOC_DAIFMT_NB_NF</a:t>
            </a:r>
          </a:p>
          <a:p>
            <a:r>
              <a:rPr lang="zh-CN" altLang="en-US"/>
              <a:t>           | SND_SOC_DAIFMT_CBM_CFM,</a:t>
            </a:r>
          </a:p>
          <a:p>
            <a:r>
              <a:rPr lang="zh-CN" altLang="en-US"/>
              <a:t>   .ignore_suspend = 1,</a:t>
            </a:r>
          </a:p>
          <a:p>
            <a:r>
              <a:rPr lang="zh-CN" altLang="en-US"/>
              <a:t>   .params = &amp;dsp_codec_params,</a:t>
            </a:r>
          </a:p>
          <a:p>
            <a:r>
              <a:rPr lang="zh-CN" altLang="en-US"/>
              <a: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p>
          <a:p>
            <a:pPr lvl="1" fontAlgn="auto">
              <a:lnSpc>
                <a:spcPct val="150000"/>
              </a:lnSpc>
            </a:pPr>
            <a:r>
              <a:rPr lang="en-US" altLang="zh-CN" dirty="0">
                <a:solidFill>
                  <a:schemeClr val="tx1"/>
                </a:solidFill>
                <a:effectLst/>
                <a:latin typeface="+mn-ea"/>
              </a:rPr>
              <a:t># Copyright 1999-2014 Gentoo Foundation</a:t>
            </a:r>
          </a:p>
          <a:p>
            <a:pPr lvl="1" fontAlgn="auto">
              <a:lnSpc>
                <a:spcPct val="150000"/>
              </a:lnSpc>
            </a:pPr>
            <a:r>
              <a:rPr lang="en-US" altLang="zh-CN" dirty="0">
                <a:solidFill>
                  <a:schemeClr val="tx1"/>
                </a:solidFill>
                <a:effectLst/>
                <a:latin typeface="+mn-ea"/>
              </a:rPr>
              <a:t># Distributed under the terms of the GNU ......</a:t>
            </a: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3"/>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LICENSE=“MIT”	// LGPL, MIT, GPL V2 …</a:t>
            </a: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2"/>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p>
          <a:p>
            <a:pPr lvl="2" fontAlgn="auto">
              <a:lnSpc>
                <a:spcPct val="150000"/>
              </a:lnSpc>
            </a:pPr>
            <a:r>
              <a:rPr lang="en-US" dirty="0" err="1"/>
              <a:t>dobin</a:t>
            </a:r>
            <a:r>
              <a:rPr lang="en-US" dirty="0"/>
              <a:t> hello-world</a:t>
            </a:r>
          </a:p>
          <a:p>
            <a:pPr lvl="1" fontAlgn="auto">
              <a:lnSpc>
                <a:spcPct val="150000"/>
              </a:lnSpc>
            </a:pPr>
            <a:r>
              <a:rPr lang="en-US" dirty="0"/>
              <a:t>}</a:t>
            </a:r>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p>
        </p:txBody>
      </p:sp>
      <p:sp>
        <p:nvSpPr>
          <p:cNvPr id="3" name="内容占位符 2"/>
          <p:cNvSpPr>
            <a:spLocks noGrp="1"/>
          </p:cNvSpPr>
          <p:nvPr>
            <p:ph idx="1"/>
          </p:nvPr>
        </p:nvSpPr>
        <p:spPr>
          <a:xfrm>
            <a:off x="838200" y="980440"/>
            <a:ext cx="10515600" cy="5674995"/>
          </a:xfrm>
        </p:spPr>
        <p:txBody>
          <a:bodyPr>
            <a:normAutofit fontScale="75000" lnSpcReduction="20000"/>
          </a:bodyPr>
          <a:lstStyle/>
          <a:p>
            <a:r>
              <a:rPr lang="zh-CN" altLang="en-US"/>
              <a:t>Chromium uses a package of scripts, the depot_tools, to manage interaction with the Chromium source code repository and the Chromium development process. It contains the following utilities:</a:t>
            </a:r>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p>
          <a:p>
            <a:pPr lvl="1"/>
            <a:r>
              <a:rPr lang="zh-CN" altLang="en-US"/>
              <a:t>gcl: Rietveld code review tool for subversion. The gcl tool runs presubmit scripts.</a:t>
            </a:r>
          </a:p>
          <a:p>
            <a:pPr lvl="1"/>
            <a:r>
              <a:rPr lang="zh-CN" altLang="en-US"/>
              <a:t>git-cl: Rietveld code review tool for git. The git-cl tool runs presubmit scripts.</a:t>
            </a:r>
          </a:p>
          <a:p>
            <a:pPr lvl="1"/>
            <a:r>
              <a:rPr lang="zh-CN" altLang="en-US"/>
              <a:t>hammer: (Obsolete) Wrapper script for building Chromium with the SCons software construction tool.</a:t>
            </a:r>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p>
          <a:p>
            <a:pPr lvl="1"/>
            <a:r>
              <a:rPr lang="zh-CN" altLang="en-US"/>
              <a:t>drover: Quickly revert svn commits.</a:t>
            </a:r>
          </a:p>
          <a:p>
            <a:pPr lvl="1"/>
            <a:r>
              <a:rPr lang="zh-CN" altLang="en-US"/>
              <a:t>cpplint.py: Checks for C++ style compliance.</a:t>
            </a:r>
          </a:p>
          <a:p>
            <a:pPr lvl="1"/>
            <a:r>
              <a:rPr lang="zh-CN" altLang="en-US"/>
              <a:t>presubmit_support.py: Runs PRESUBMIT.py presubmit checks.</a:t>
            </a:r>
          </a:p>
          <a:p>
            <a:pPr lvl="1"/>
            <a:r>
              <a:rPr lang="zh-CN" altLang="en-US"/>
              <a:t>repo: The repo tool.</a:t>
            </a:r>
          </a:p>
          <a:p>
            <a:pPr lvl="1"/>
            <a:r>
              <a:rPr lang="zh-CN" altLang="en-US"/>
              <a:t>trychange.py: Try server tool. It is wrapped by gcl try and git-try.</a:t>
            </a:r>
          </a:p>
          <a:p>
            <a:pPr lvl="1"/>
            <a:r>
              <a:rPr lang="zh-CN" altLang="en-US"/>
              <a:t>git-try: Try change tool for git users</a:t>
            </a:r>
          </a:p>
          <a:p>
            <a:pPr lvl="1"/>
            <a:r>
              <a:rPr lang="zh-CN" altLang="en-US"/>
              <a:t>wtf: Displays the active git branches in a chromium os checkout.</a:t>
            </a:r>
          </a:p>
          <a:p>
            <a:pPr lvl="1"/>
            <a:r>
              <a:rPr lang="zh-CN" altLang="en-US"/>
              <a:t>weekly: Displays the log of checkins for a particular developer since a particular date for git checkouts.</a:t>
            </a:r>
          </a:p>
          <a:p>
            <a:pPr lvl="1"/>
            <a:r>
              <a:rPr lang="zh-CN" altLang="en-US"/>
              <a:t>git-gs: Wrapper for git grep with relevant source types.</a:t>
            </a:r>
          </a:p>
          <a:p>
            <a:pPr lvl="1"/>
            <a:r>
              <a:rPr lang="zh-CN" altLang="en-US"/>
              <a:t>zsh-goodies: Completion for zsh users.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57500" lnSpcReduction="2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p>
          <a:p>
            <a:r>
              <a:rPr lang="x-none" altLang="zh-CN"/>
              <a:t>GYP (Generate Your Projects): 目的是为了支持更大的项目编译在不同的平台，比如Mac，Windows，Linux，它可以生成Xcode工程，Visual Studio工程，Ninja编译文件和Mackefiles。</a:t>
            </a:r>
          </a:p>
          <a:p>
            <a:pPr lvl="1"/>
            <a:r>
              <a:rPr lang="x-none" altLang="zh-CN" sz="2400"/>
              <a:t>GYP结构: GYP的输入是.gyp和.gypi文件，.gypi文件是用于.gyp文件include使用的。.gyp文件就是符合特定格式的json文件。</a:t>
            </a:r>
          </a:p>
          <a:p>
            <a:r>
              <a:rPr lang="x-none" altLang="zh-CN"/>
              <a:t>GN (Generate Ninja): 是Chromium Project用来取代GYP的新工具，由于GN是用C++编写，比起用 python写的GYP快了很多，GN新的DSL的语法也被认为是比较好写以及维护的。</a:t>
            </a:r>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p>
          <a:p>
            <a:pPr lvl="2"/>
            <a:r>
              <a:rPr lang="x-none" altLang="zh-CN" sz="2000"/>
              <a:t>buildconfig = "//build/BUILDCONFIG.gn"</a:t>
            </a:r>
          </a:p>
          <a:p>
            <a:pPr lvl="2"/>
            <a:r>
              <a:rPr lang="x-none" altLang="zh-CN" sz="2000"/>
              <a:t>executable("hello") {</a:t>
            </a:r>
          </a:p>
          <a:p>
            <a:pPr lvl="2"/>
            <a:r>
              <a:rPr lang="x-none" altLang="zh-CN" sz="2000"/>
              <a:t>  sources = [</a:t>
            </a:r>
          </a:p>
          <a:p>
            <a:pPr lvl="2"/>
            <a:r>
              <a:rPr lang="x-none" altLang="zh-CN" sz="2000"/>
              <a:t>    "main.cpp",</a:t>
            </a:r>
          </a:p>
          <a:p>
            <a:pPr lvl="2"/>
            <a:r>
              <a:rPr lang="x-none" altLang="zh-CN" sz="2000"/>
              <a:t>  ]</a:t>
            </a:r>
          </a:p>
          <a:p>
            <a:pPr lvl="2"/>
            <a:r>
              <a:rPr lang="x-none" altLang="zh-CN" sz="2000"/>
              <a:t>}</a:t>
            </a:r>
          </a:p>
          <a:p>
            <a:pPr lvl="1"/>
            <a:r>
              <a:rPr lang="x-none" altLang="zh-CN" sz="2400"/>
              <a:t>建立build/BUILDCONFIG.gn. 根据前面的设定，需要在build/下再新增一个BUILDCONFIG.gn，</a:t>
            </a:r>
          </a:p>
          <a:p>
            <a:pPr lvl="2"/>
            <a:r>
              <a:rPr lang="x-none" altLang="zh-CN" sz="2000"/>
              <a:t>set_default_toolchain("//build/toolchains:gcc")</a:t>
            </a:r>
          </a:p>
          <a:p>
            <a:pPr lvl="2"/>
            <a:r>
              <a:rPr lang="x-none" altLang="zh-CN" sz="2000"/>
              <a:t>cflags_cc = [ "-std=c++11" ]</a:t>
            </a:r>
          </a:p>
          <a:p>
            <a:pPr lvl="1"/>
            <a:r>
              <a:rPr lang="x-none" altLang="zh-CN" sz="2400"/>
              <a:t>建立build/toolchains/BUILD.gn, 因为GN没有内建的toolchain规则，toolchain里的各种tool例如 cc,cxx,link等必须自己指定.</a:t>
            </a:r>
          </a:p>
          <a:p>
            <a:pPr lvl="1"/>
            <a:r>
              <a:rPr lang="zh-CN" altLang="en-US"/>
              <a:t>编译</a:t>
            </a:r>
            <a:r>
              <a:rPr lang="x-none" altLang="zh-CN"/>
              <a:t>: 先用gn gen指定在out/目录里面生成ninja。</a:t>
            </a:r>
          </a:p>
          <a:p>
            <a:pPr lvl="2"/>
            <a:r>
              <a:rPr lang="x-none" altLang="zh-CN"/>
              <a:t>gn gen out</a:t>
            </a:r>
          </a:p>
          <a:p>
            <a:pPr lvl="2"/>
            <a:r>
              <a:rPr lang="x-none" altLang="zh-CN"/>
              <a:t>ninja -C out</a:t>
            </a:r>
          </a:p>
          <a:p>
            <a:pPr lvl="2"/>
            <a:r>
              <a:rPr lang="x-none" altLang="zh-CN"/>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p>
          <a:p>
            <a:r>
              <a:rPr lang="en-US" sz="1400"/>
              <a:t>{</a:t>
            </a:r>
          </a:p>
          <a:p>
            <a:r>
              <a:rPr lang="en-US" sz="1400"/>
              <a:t>    'targets': [</a:t>
            </a:r>
          </a:p>
          <a:p>
            <a:r>
              <a:rPr lang="en-US" sz="1400"/>
              <a:t>      {</a:t>
            </a:r>
          </a:p>
          <a:p>
            <a:r>
              <a:rPr lang="en-US" sz="1400"/>
              <a:t>        'target_name': 'foo',</a:t>
            </a:r>
          </a:p>
          <a:p>
            <a:r>
              <a:rPr lang="en-US" sz="1400"/>
              <a:t>        'type': 'executable',</a:t>
            </a:r>
          </a:p>
          <a:p>
            <a:r>
              <a:rPr lang="en-US" sz="1400"/>
              <a:t>        'sources': [</a:t>
            </a:r>
          </a:p>
          <a:p>
            <a:r>
              <a:rPr lang="en-US" sz="1400"/>
              <a:t>          'independent.cc',</a:t>
            </a:r>
          </a:p>
          <a:p>
            <a:r>
              <a:rPr lang="en-US" sz="1400"/>
              <a:t>          'specific_win.cc',</a:t>
            </a:r>
          </a:p>
          <a:p>
            <a:r>
              <a:rPr lang="en-US" sz="1400"/>
              <a:t>        ],</a:t>
            </a:r>
          </a:p>
          <a:p>
            <a:r>
              <a:rPr lang="en-US" sz="1400"/>
              <a:t>      },</a:t>
            </a:r>
          </a:p>
          <a:p>
            <a:r>
              <a:rPr lang="en-US" sz="1400"/>
              <a:t>    ],</a:t>
            </a:r>
          </a:p>
          <a:p>
            <a:r>
              <a:rPr lang="en-US" sz="140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p>
          <a:p>
            <a:pPr lvl="1"/>
            <a:r>
              <a:rPr lang="x-none"/>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p>
          <a:p>
            <a:r>
              <a:rPr lang="x-none" altLang="en-US" sz="1400"/>
              <a:t>cc=gcc</a:t>
            </a:r>
          </a:p>
          <a:p>
            <a:r>
              <a:rPr lang="x-none" altLang="en-US" sz="1400"/>
              <a:t>cflags= -g -c</a:t>
            </a:r>
          </a:p>
          <a:p>
            <a:r>
              <a:rPr lang="x-none" altLang="en-US" sz="1400"/>
              <a:t>rule cc</a:t>
            </a:r>
          </a:p>
          <a:p>
            <a:r>
              <a:rPr lang="x-none" altLang="en-US" sz="1400"/>
              <a:t>     command = $cc $cflags $in -o $out</a:t>
            </a:r>
          </a:p>
          <a:p>
            <a:r>
              <a:rPr lang="x-none" altLang="en-US" sz="1400"/>
              <a:t>rule link</a:t>
            </a:r>
          </a:p>
          <a:p>
            <a:r>
              <a:rPr lang="x-none" altLang="en-US" sz="1400"/>
              <a:t>     command = $cc $in -o $out</a:t>
            </a:r>
          </a:p>
          <a:p>
            <a:r>
              <a:rPr lang="x-none" altLang="en-US" sz="1400"/>
              <a:t>rule cleanup</a:t>
            </a:r>
          </a:p>
          <a:p>
            <a:r>
              <a:rPr lang="x-none" altLang="en-US" sz="1400"/>
              <a:t>     command = rm -rf *.exe *.o</a:t>
            </a:r>
          </a:p>
          <a:p>
            <a:r>
              <a:rPr lang="x-none" altLang="en-US" sz="1400"/>
              <a:t>#part dependency</a:t>
            </a:r>
          </a:p>
          <a:p>
            <a:r>
              <a:rPr lang="x-none" altLang="en-US" sz="1400"/>
              <a:t>build func.o           : cc func.c</a:t>
            </a:r>
          </a:p>
          <a:p>
            <a:r>
              <a:rPr lang="x-none" altLang="en-US" sz="1400"/>
              <a:t>build main.o           : cc main.c</a:t>
            </a:r>
          </a:p>
          <a:p>
            <a:r>
              <a:rPr lang="x-none" altLang="en-US" sz="1400"/>
              <a:t>build app.exe            : link main.o func.o</a:t>
            </a:r>
          </a:p>
          <a:p>
            <a:r>
              <a:rPr lang="x-none" altLang="en-US" sz="1400"/>
              <a:t>build all:  phony || app.exe</a:t>
            </a:r>
          </a:p>
          <a:p>
            <a:r>
              <a:rPr lang="x-none" altLang="en-US" sz="1400"/>
              <a:t>build clean: cleanup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p>
          <a:p>
            <a:pPr fontAlgn="auto">
              <a:lnSpc>
                <a:spcPct val="100000"/>
              </a:lnSpc>
            </a:pPr>
            <a:r>
              <a:rPr lang="en-US" altLang="zh-CN"/>
              <a:t>The “cros_workon start” command will:</a:t>
            </a:r>
          </a:p>
          <a:p>
            <a:pPr lvl="1" fontAlgn="auto">
              <a:lnSpc>
                <a:spcPct val="100000"/>
              </a:lnSpc>
            </a:pPr>
            <a:r>
              <a:rPr lang="en-US" altLang="zh-CN" sz="2400"/>
              <a:t>Use the -9999 ebuild for a package;</a:t>
            </a:r>
          </a:p>
          <a:p>
            <a:pPr lvl="1" fontAlgn="auto">
              <a:lnSpc>
                <a:spcPct val="100000"/>
              </a:lnSpc>
            </a:pPr>
            <a:r>
              <a:rPr lang="en-US" altLang="zh-CN" sz="2400"/>
              <a:t>Build from local sources.</a:t>
            </a:r>
          </a:p>
          <a:p>
            <a:pPr lvl="0" fontAlgn="auto">
              <a:lnSpc>
                <a:spcPct val="100000"/>
              </a:lnSpc>
            </a:pPr>
            <a:r>
              <a:rPr lang="en-US" altLang="zh-CN" sz="2800"/>
              <a:t>The “cros_workon stop” command will:</a:t>
            </a:r>
          </a:p>
          <a:p>
            <a:pPr lvl="1" fontAlgn="auto">
              <a:lnSpc>
                <a:spcPct val="100000"/>
              </a:lnSpc>
            </a:pPr>
            <a:r>
              <a:rPr lang="en-US" altLang="zh-CN" sz="2400"/>
              <a:t>Revert to the latest stable ebuild;</a:t>
            </a:r>
          </a:p>
          <a:p>
            <a:pPr lvl="1" fontAlgn="auto">
              <a:lnSpc>
                <a:spcPct val="100000"/>
              </a:lnSpc>
            </a:pPr>
            <a:r>
              <a:rPr lang="en-US" altLang="zh-CN" sz="2400"/>
              <a:t>Use prebuilt binaries when possible.</a:t>
            </a:r>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p>
          <a:p>
            <a:pPr lvl="1" fontAlgn="auto">
              <a:lnSpc>
                <a:spcPct val="100000"/>
              </a:lnSpc>
            </a:pPr>
            <a:r>
              <a:rPr lang="en-US" altLang="zh-CN"/>
              <a:t>repo: Usually run outside the chroot.</a:t>
            </a:r>
          </a:p>
          <a:p>
            <a:pPr lvl="2" fontAlgn="auto">
              <a:lnSpc>
                <a:spcPct val="100000"/>
              </a:lnSpc>
            </a:pPr>
            <a:r>
              <a:rPr lang="en-US" altLang="zh-CN"/>
              <a:t>It's used to check out and sync your repositories and manage the tracking branches for git.</a:t>
            </a:r>
          </a:p>
          <a:p>
            <a:pPr lvl="1" fontAlgn="auto">
              <a:lnSpc>
                <a:spcPct val="100000"/>
              </a:lnSpc>
            </a:pPr>
            <a:r>
              <a:rPr lang="en-US" altLang="zh-CN"/>
              <a:t>src/scrips/cros_workon: Always run inside the chroot.</a:t>
            </a:r>
          </a:p>
          <a:p>
            <a:pPr lvl="2" fontAlgn="auto">
              <a:lnSpc>
                <a:spcPct val="100000"/>
              </a:lnSpc>
            </a:pPr>
            <a:r>
              <a:rPr lang="en-US" altLang="zh-CN"/>
              <a:t>It's used to unmask a package ebuild so that</a:t>
            </a:r>
          </a:p>
          <a:p>
            <a:pPr lvl="2" fontAlgn="auto">
              <a:lnSpc>
                <a:spcPct val="100000"/>
              </a:lnSpc>
            </a:pPr>
            <a:r>
              <a:rPr lang="en-US" altLang="zh-CN"/>
              <a:t>1) repo will be prepared to sync a local copy of the source, and</a:t>
            </a:r>
          </a:p>
          <a:p>
            <a:pPr lvl="2" fontAlgn="auto">
              <a:lnSpc>
                <a:spcPct val="100000"/>
              </a:lnSpc>
            </a:pPr>
            <a:r>
              <a:rPr lang="en-US" altLang="zh-CN"/>
              <a:t>2) build_packages will use the local source instead of the stable version.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p>
          <a:p>
            <a:pPr lvl="1" fontAlgn="auto">
              <a:lnSpc>
                <a:spcPct val="100000"/>
              </a:lnSpc>
            </a:pPr>
            <a:r>
              <a:rPr lang="en-US" altLang="zh-CN"/>
              <a:t>If an ebuild inherits cros_workon it is a cros_workon package.</a:t>
            </a:r>
          </a:p>
          <a:p>
            <a:pPr lvl="1" fontAlgn="auto">
              <a:lnSpc>
                <a:spcPct val="100000"/>
              </a:lnSpc>
            </a:pPr>
            <a:r>
              <a:rPr lang="en-US" altLang="zh-CN"/>
              <a:t>If you need to modify a cros_workon ebuild you must modify the -9999 version of the ebuild.</a:t>
            </a:r>
          </a:p>
          <a:p>
            <a:pPr lvl="2" fontAlgn="auto">
              <a:lnSpc>
                <a:spcPct val="100000"/>
              </a:lnSpc>
            </a:pPr>
            <a:r>
              <a:rPr lang="en-US" altLang="zh-CN"/>
              <a:t>When the change is submitted the builders will automatically up-rev the current stable ebuild and replace it with the contents of the -9999 ebuild.</a:t>
            </a:r>
          </a:p>
          <a:p>
            <a:pPr lvl="0" fontAlgn="auto">
              <a:lnSpc>
                <a:spcPct val="100000"/>
              </a:lnSpc>
            </a:pPr>
            <a:r>
              <a:rPr lang="en-US" altLang="zh-CN"/>
              <a:t>Non cros_workon packages</a:t>
            </a:r>
          </a:p>
          <a:p>
            <a:pPr lvl="1" fontAlgn="auto">
              <a:lnSpc>
                <a:spcPct val="100000"/>
              </a:lnSpc>
            </a:pPr>
            <a:r>
              <a:rPr lang="en-US" altLang="zh-CN"/>
              <a:t>The package's ebuild file DOES NOT contain “inherit cros_workon” statement</a:t>
            </a:r>
          </a:p>
          <a:p>
            <a:pPr lvl="1" fontAlgn="auto">
              <a:lnSpc>
                <a:spcPct val="100000"/>
              </a:lnSpc>
            </a:pPr>
            <a:r>
              <a:rPr lang="en-US" altLang="zh-CN"/>
              <a:t>If so, “cros_workon” commands DO NOT work on this package.</a:t>
            </a:r>
          </a:p>
          <a:p>
            <a:pPr lvl="1" fontAlgn="auto">
              <a:lnSpc>
                <a:spcPct val="100000"/>
              </a:lnSpc>
            </a:pPr>
            <a:r>
              <a:rPr lang="en-US" altLang="zh-CN"/>
              <a:t>If you need to change an ebuild for a non cros_workon package then when submitting the change you will need to manually up-rev the ebuild.</a:t>
            </a:r>
          </a:p>
          <a:p>
            <a:pPr lvl="2" fontAlgn="auto">
              <a:lnSpc>
                <a:spcPct val="100000"/>
              </a:lnSpc>
            </a:pPr>
            <a:r>
              <a:rPr lang="en-US" altLang="zh-CN" sz="2000"/>
              <a:t>For example, git mv arbitrary-0.0.1-r3 arbitrary-0.0.1-r4</a:t>
            </a:r>
          </a:p>
          <a:p>
            <a:pPr lvl="0" fontAlgn="auto">
              <a:lnSpc>
                <a:spcPct val="100000"/>
              </a:lnSpc>
            </a:pPr>
            <a:r>
              <a:rPr lang="en-US" altLang="zh-CN"/>
              <a:t>Pre-built</a:t>
            </a:r>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p>
          <a:p>
            <a:pPr fontAlgn="auto">
              <a:lnSpc>
                <a:spcPct val="100000"/>
              </a:lnSpc>
            </a:pPr>
            <a:r>
              <a:rPr lang="en-US" altLang="zh-CN"/>
              <a:t>$repo init -u http://git.chromium.org/git/manifest -m minilayout.xml</a:t>
            </a:r>
          </a:p>
          <a:p>
            <a:pPr fontAlgn="auto">
              <a:lnSpc>
                <a:spcPct val="100000"/>
              </a:lnSpc>
            </a:pPr>
            <a:r>
              <a:rPr lang="en-US" altLang="zh-CN"/>
              <a:t>$repo sync</a:t>
            </a:r>
          </a:p>
          <a:p>
            <a:pPr fontAlgn="auto">
              <a:lnSpc>
                <a:spcPct val="100000"/>
              </a:lnSpc>
            </a:pPr>
            <a:r>
              <a:rPr lang="en-US" altLang="zh-CN"/>
              <a:t>$cd src/scripts</a:t>
            </a:r>
          </a:p>
          <a:p>
            <a:pPr fontAlgn="auto">
              <a:lnSpc>
                <a:spcPct val="100000"/>
              </a:lnSpc>
            </a:pPr>
            <a:r>
              <a:rPr lang="en-US" altLang="zh-CN"/>
              <a:t>$./make_chroot</a:t>
            </a:r>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p>
          <a:p>
            <a:pPr lvl="0" fontAlgn="auto">
              <a:lnSpc>
                <a:spcPct val="100000"/>
              </a:lnSpc>
            </a:pPr>
            <a:r>
              <a:rPr lang="en-US" altLang="zh-CN" sz="2800"/>
              <a:t>$./enter_chroot.sh</a:t>
            </a:r>
          </a:p>
          <a:p>
            <a:pPr lvl="1" fontAlgn="auto">
              <a:lnSpc>
                <a:spcPct val="100000"/>
              </a:lnSpc>
            </a:pPr>
            <a:r>
              <a:rPr lang="en-US" altLang="zh-CN"/>
              <a:t>To enter the chroot in order to do development</a:t>
            </a:r>
            <a:r>
              <a:rPr lang="en-US" altLang="zh-CN" sz="2400"/>
              <a:t>.</a:t>
            </a:r>
          </a:p>
          <a:p>
            <a:pPr lvl="0" fontAlgn="auto">
              <a:lnSpc>
                <a:spcPct val="100000"/>
              </a:lnSpc>
            </a:pPr>
            <a:r>
              <a:rPr lang="en-US" altLang="zh-CN" sz="2800"/>
              <a:t>Or ./enter_chroot.sh --chrome_root=$(PATH/TO/CHROMIUM-BROWSER/SRC)</a:t>
            </a:r>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p>
          <a:p>
            <a:pPr lvl="0" fontAlgn="auto">
              <a:lnSpc>
                <a:spcPct val="100000"/>
              </a:lnSpc>
            </a:pPr>
            <a:r>
              <a:rPr lang="x-none" altLang="en-US" sz="2800"/>
              <a:t>(cr)</a:t>
            </a:r>
            <a:r>
              <a:rPr lang="en-US" altLang="zh-CN" sz="2800"/>
              <a:t>$ ./setup_board --board=x86-generic –default --job 4</a:t>
            </a:r>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p>
          <a:p>
            <a:pPr lvl="0" fontAlgn="auto">
              <a:lnSpc>
                <a:spcPct val="100000"/>
              </a:lnSpc>
            </a:pPr>
            <a:r>
              <a:rPr lang="x-none" altLang="en-US">
                <a:sym typeface="+mn-ea"/>
              </a:rPr>
              <a:t>(cr)</a:t>
            </a:r>
            <a:r>
              <a:rPr lang="en-US" altLang="zh-CN" sz="2800"/>
              <a:t>$./enable_localaccount.sh USERNAME</a:t>
            </a:r>
          </a:p>
          <a:p>
            <a:pPr lvl="1" fontAlgn="auto">
              <a:lnSpc>
                <a:spcPct val="100000"/>
              </a:lnSpc>
            </a:pPr>
            <a:r>
              <a:rPr lang="en-US" altLang="zh-CN" sz="2400"/>
              <a:t>The local user account allows login with no password even if you can not connect to the Internet.</a:t>
            </a:r>
          </a:p>
          <a:p>
            <a:pPr lvl="0" fontAlgn="auto">
              <a:lnSpc>
                <a:spcPct val="100000"/>
              </a:lnSpc>
            </a:pPr>
            <a:r>
              <a:rPr lang="x-none" altLang="en-US">
                <a:sym typeface="+mn-ea"/>
              </a:rPr>
              <a:t>(cr)</a:t>
            </a:r>
            <a:r>
              <a:rPr lang="en-US" altLang="zh-CN" sz="2800"/>
              <a:t>$./set_shared_user_password.sh</a:t>
            </a:r>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p>
          <a:p>
            <a:pPr lvl="0" fontAlgn="auto">
              <a:lnSpc>
                <a:spcPct val="100000"/>
              </a:lnSpc>
            </a:pPr>
            <a:r>
              <a:rPr lang="x-none" altLang="en-US">
                <a:sym typeface="+mn-ea"/>
              </a:rPr>
              <a:t>(cr)</a:t>
            </a:r>
            <a:r>
              <a:rPr lang="en-US" altLang="zh-CN"/>
              <a:t>$ ./build_packages --board="x86-generic" --jobs=4</a:t>
            </a:r>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p>
          <a:p>
            <a:pPr lvl="0" fontAlgn="auto">
              <a:lnSpc>
                <a:spcPct val="100000"/>
              </a:lnSpc>
            </a:pPr>
            <a:r>
              <a:rPr lang="x-none" altLang="en-US">
                <a:sym typeface="+mn-ea"/>
              </a:rPr>
              <a:t>(cr)</a:t>
            </a:r>
            <a:r>
              <a:rPr lang="en-US" altLang="zh-CN"/>
              <a:t>$ ./build_image --noenable_rootfs_verification</a:t>
            </a:r>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p>
        </p:txBody>
      </p:sp>
      <p:sp>
        <p:nvSpPr>
          <p:cNvPr id="3" name="Content Placeholder 2"/>
          <p:cNvSpPr>
            <a:spLocks noGrp="1"/>
          </p:cNvSpPr>
          <p:nvPr>
            <p:ph idx="1"/>
          </p:nvPr>
        </p:nvSpPr>
        <p:spPr/>
        <p:txBody>
          <a:bodyPr/>
          <a:lstStyle/>
          <a:p>
            <a:r>
              <a:rPr lang="en-US" dirty="0"/>
              <a:t>Quick Start guide - http://www.chromium.org/chromium-os/quick-start-guide</a:t>
            </a:r>
          </a:p>
          <a:p>
            <a:r>
              <a:rPr lang="en-US" dirty="0"/>
              <a:t>Chromium OS developer guide - http://www.chromium.org/chromium-os/developer-guide</a:t>
            </a:r>
          </a:p>
          <a:p>
            <a:r>
              <a:rPr lang="en-US" dirty="0"/>
              <a:t>Chromium OS </a:t>
            </a:r>
            <a:r>
              <a:rPr lang="en-US" b="1" dirty="0"/>
              <a:t>device page </a:t>
            </a:r>
            <a:r>
              <a:rPr lang="en-US" dirty="0"/>
              <a:t>to access all other device information - http://www.chromium.org/chromium-os/developer-information-for-chrome-os-devices</a:t>
            </a:r>
          </a:p>
          <a:p>
            <a:r>
              <a:rPr lang="en-US" dirty="0"/>
              <a:t>List of </a:t>
            </a:r>
            <a:r>
              <a:rPr lang="en-US" b="1" dirty="0"/>
              <a:t>branches of Chromium OS </a:t>
            </a:r>
            <a:r>
              <a:rPr lang="en-US" dirty="0"/>
              <a:t>- https://chromium.googlesource.com/chromiumos/manifest.git/+refs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p>
          <a:p>
            <a:pPr lvl="1" fontAlgn="auto">
              <a:lnSpc>
                <a:spcPct val="100000"/>
              </a:lnSpc>
            </a:pPr>
            <a:r>
              <a:rPr lang="en-US" altLang="zh-CN" sz="1710"/>
              <a:t>$</a:t>
            </a:r>
            <a:r>
              <a:rPr lang="zh-CN" altLang="en-US" sz="1710" b="1"/>
              <a:t>./image_to_usb.sh</a:t>
            </a:r>
            <a:r>
              <a:rPr lang="zh-CN" altLang="en-US" sz="1710"/>
              <a:t> --from=../build/images/x86/Version.BuiltDate&amp;Time --to=/dev/USB-Node</a:t>
            </a:r>
          </a:p>
          <a:p>
            <a:pPr lvl="1" fontAlgn="auto">
              <a:lnSpc>
                <a:spcPct val="100000"/>
              </a:lnSpc>
            </a:pPr>
            <a:r>
              <a:rPr lang="x-none" altLang="zh-CN" sz="1710"/>
              <a:t>Or </a:t>
            </a:r>
            <a:r>
              <a:rPr lang="x-none" altLang="zh-CN" sz="1710" b="1"/>
              <a:t>cros flash usb:// ../build/images/reef/latest</a:t>
            </a:r>
          </a:p>
          <a:p>
            <a:pPr lvl="1" fontAlgn="auto">
              <a:lnSpc>
                <a:spcPct val="100000"/>
              </a:lnSpc>
            </a:pPr>
            <a:r>
              <a:rPr lang="zh-CN" altLang="en-US"/>
              <a:t>“USB-Node” should be like “/dev/sdc” other than “/dev/sdc1”</a:t>
            </a:r>
          </a:p>
          <a:p>
            <a:pPr lvl="0" fontAlgn="auto">
              <a:lnSpc>
                <a:spcPct val="100000"/>
              </a:lnSpc>
            </a:pPr>
            <a:r>
              <a:rPr lang="en-US" altLang="zh-CN"/>
              <a:t>Start working on specific package</a:t>
            </a:r>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p>
          <a:p>
            <a:pPr lvl="0" fontAlgn="auto">
              <a:lnSpc>
                <a:spcPct val="100000"/>
              </a:lnSpc>
            </a:pPr>
            <a:r>
              <a:rPr lang="en-US" altLang="zh-CN"/>
              <a:t>Stop working on specific package</a:t>
            </a:r>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p>
          <a:p>
            <a:pPr lvl="0" fontAlgn="auto">
              <a:lnSpc>
                <a:spcPct val="100000"/>
              </a:lnSpc>
            </a:pPr>
            <a:r>
              <a:rPr lang="en-US" altLang="zh-CN"/>
              <a:t>Autotest</a:t>
            </a:r>
          </a:p>
          <a:p>
            <a:pPr lvl="1" fontAlgn="auto">
              <a:lnSpc>
                <a:spcPct val="100000"/>
              </a:lnSpc>
            </a:pPr>
            <a:r>
              <a:rPr lang="en-US" altLang="zh-CN"/>
              <a:t>$ ./cros_workon start autotest autotest-tests</a:t>
            </a:r>
          </a:p>
          <a:p>
            <a:pPr lvl="1" fontAlgn="auto">
              <a:lnSpc>
                <a:spcPct val="100000"/>
              </a:lnSpc>
            </a:pPr>
            <a:r>
              <a:rPr lang="en-US" altLang="zh-CN"/>
              <a:t>$ repo sync</a:t>
            </a:r>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p>
          <a:p>
            <a:pPr lvl="1" fontAlgn="auto">
              <a:lnSpc>
                <a:spcPct val="100000"/>
              </a:lnSpc>
            </a:pPr>
            <a:r>
              <a:rPr lang="en-US" altLang="zh-CN"/>
              <a:t>Currently, tests are organized within these ebuilds : chromeos-base/autotest-tests</a:t>
            </a:r>
          </a:p>
          <a:p>
            <a:pPr lvl="1" fontAlgn="auto">
              <a:lnSpc>
                <a:spcPct val="100000"/>
              </a:lnSpc>
            </a:pPr>
            <a:r>
              <a:rPr lang="en-US" altLang="zh-CN"/>
              <a:t>To see which tests are implemented by an ebuild, run the usual pretended emerge:</a:t>
            </a:r>
          </a:p>
          <a:p>
            <a:pPr lvl="1" fontAlgn="auto">
              <a:lnSpc>
                <a:spcPct val="100000"/>
              </a:lnSpc>
            </a:pPr>
            <a:r>
              <a:rPr lang="en-US" altLang="zh-CN"/>
              <a:t>$ emerge-${board} -pv autotest-tests</a:t>
            </a:r>
          </a:p>
          <a:p>
            <a:pPr lvl="1" fontAlgn="auto">
              <a:lnSpc>
                <a:spcPct val="100000"/>
              </a:lnSpc>
            </a:pPr>
            <a:r>
              <a:rPr lang="en-US" altLang="zh-CN"/>
              <a:t>All tests have a default state, either enabled (+) or disabled (-). The TESTS= variable is a USE_EXPAND.</a:t>
            </a:r>
          </a:p>
          <a:p>
            <a:pPr lvl="1" fontAlgn="auto">
              <a:lnSpc>
                <a:spcPct val="100000"/>
              </a:lnSpc>
            </a:pPr>
            <a:r>
              <a:rPr lang="en-US" altLang="zh-CN"/>
              <a:t>There are two ways to use these.</a:t>
            </a:r>
          </a:p>
          <a:p>
            <a:pPr lvl="1" fontAlgn="auto">
              <a:lnSpc>
                <a:spcPct val="100000"/>
              </a:lnSpc>
            </a:pPr>
            <a:r>
              <a:rPr lang="en-US" altLang="zh-CN"/>
              <a:t>(1) Non-Incremental --- Simply override the list by a new list</a:t>
            </a:r>
          </a:p>
          <a:p>
            <a:pPr lvl="1" fontAlgn="auto">
              <a:lnSpc>
                <a:spcPct val="100000"/>
              </a:lnSpc>
            </a:pPr>
            <a:r>
              <a:rPr lang="en-US" altLang="zh-CN"/>
              <a:t>TESTS="platform_MiniJailPidNamespace platform_MiniJailPtraceDisabled" emerge-${board} -pv autotest-tests</a:t>
            </a:r>
          </a:p>
          <a:p>
            <a:pPr lvl="1" fontAlgn="auto">
              <a:lnSpc>
                <a:spcPct val="100000"/>
              </a:lnSpc>
            </a:pPr>
            <a:r>
              <a:rPr lang="en-US" altLang="zh-CN"/>
              <a:t>(2) Incremental --- All USE_EXPAND flags are also accessible as USE flags, with the appropriate prefix, and can be used incrementally with +, -</a:t>
            </a:r>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664335"/>
          </a:xfrm>
        </p:spPr>
        <p:txBody>
          <a:bodyPr>
            <a:normAutofit fontScale="4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p>
          <a:p>
            <a:pPr fontAlgn="auto">
              <a:lnSpc>
                <a:spcPct val="150000"/>
              </a:lnSpc>
            </a:pPr>
            <a:r>
              <a:rPr lang="en-US"/>
              <a:t>Chrome OS Core uses Upstart for its /sbin/init package.</a:t>
            </a:r>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extLst>
                    <a:ext uri="{9D8B030D-6E8A-4147-A177-3AD203B41FA5}">
                      <a16:colId xmlns:a16="http://schemas.microsoft.com/office/drawing/2014/main" val="20000"/>
                    </a:ext>
                  </a:extLst>
                </a:gridCol>
                <a:gridCol w="3571875">
                  <a:extLst>
                    <a:ext uri="{9D8B030D-6E8A-4147-A177-3AD203B41FA5}">
                      <a16:colId xmlns:a16="http://schemas.microsoft.com/office/drawing/2014/main" val="20001"/>
                    </a:ext>
                  </a:extLst>
                </a:gridCol>
                <a:gridCol w="3571240">
                  <a:extLst>
                    <a:ext uri="{9D8B030D-6E8A-4147-A177-3AD203B41FA5}">
                      <a16:colId xmlns:a16="http://schemas.microsoft.com/office/drawing/2014/main" val="20002"/>
                    </a:ext>
                  </a:extLst>
                </a:gridCol>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extLst>
                  <a:ext uri="{0D108BD9-81ED-4DB2-BD59-A6C34878D82A}">
                    <a16:rowId xmlns:a16="http://schemas.microsoft.com/office/drawing/2014/main" val="10000"/>
                  </a:ext>
                </a:extLst>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extLst>
                  <a:ext uri="{0D108BD9-81ED-4DB2-BD59-A6C34878D82A}">
                    <a16:rowId xmlns:a16="http://schemas.microsoft.com/office/drawing/2014/main" val="10001"/>
                  </a:ext>
                </a:extLst>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extLst>
                  <a:ext uri="{0D108BD9-81ED-4DB2-BD59-A6C34878D82A}">
                    <a16:rowId xmlns:a16="http://schemas.microsoft.com/office/drawing/2014/main" val="10002"/>
                  </a:ext>
                </a:extLst>
              </a:tr>
              <a:tr h="731520">
                <a:tc>
                  <a:txBody>
                    <a:bodyPr/>
                    <a:lstStyle/>
                    <a:p>
                      <a:pPr>
                        <a:buNone/>
                      </a:pPr>
                      <a:r>
                        <a:t>started system-services</a:t>
                      </a:r>
                    </a:p>
                    <a:p>
                      <a:pPr>
                        <a:buNone/>
                      </a:pPr>
                      <a:endParaR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2"/>
          <a:stretch>
            <a:fillRect/>
          </a:stretch>
        </p:blipFill>
        <p:spPr>
          <a:xfrm>
            <a:off x="8846185" y="796925"/>
            <a:ext cx="2983865" cy="21443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p>
          <a:p>
            <a:pPr lvl="1" fontAlgn="auto">
              <a:lnSpc>
                <a:spcPct val="100000"/>
              </a:lnSpc>
            </a:pPr>
            <a:r>
              <a:rPr lang="en-US" altLang="zh-CN"/>
              <a:t>hosted app</a:t>
            </a:r>
          </a:p>
          <a:p>
            <a:pPr lvl="1" fontAlgn="auto">
              <a:lnSpc>
                <a:spcPct val="100000"/>
              </a:lnSpc>
            </a:pPr>
            <a:r>
              <a:rPr lang="en-US" altLang="zh-CN"/>
              <a:t>packaged app</a:t>
            </a:r>
          </a:p>
          <a:p>
            <a:pPr fontAlgn="auto">
              <a:lnSpc>
                <a:spcPct val="100000"/>
              </a:lnSpc>
            </a:pPr>
            <a:r>
              <a:rPr lang="en-US" altLang="zh-CN"/>
              <a:t>Themes</a:t>
            </a:r>
          </a:p>
          <a:p>
            <a:pPr fontAlgn="auto">
              <a:lnSpc>
                <a:spcPct val="100000"/>
              </a:lnSpc>
            </a:pPr>
            <a:r>
              <a:rPr lang="en-US" altLang="zh-CN"/>
              <a:t>Extensions</a:t>
            </a:r>
          </a:p>
          <a:p>
            <a:pPr fontAlgn="auto">
              <a:lnSpc>
                <a:spcPct val="100000"/>
              </a:lnSpc>
            </a:pPr>
            <a:r>
              <a:rPr lang="en-US" altLang="zh-CN"/>
              <a:t>Remote Desktop Capabilities - Chromoting</a:t>
            </a:r>
          </a:p>
          <a:p>
            <a:pPr fontAlgn="auto">
              <a:lnSpc>
                <a:spcPct val="100000"/>
              </a:lnSpc>
            </a:pPr>
            <a:r>
              <a:rPr lang="en-US" altLang="zh-CN"/>
              <a:t>GPU Accelerated Compositing – WebGL</a:t>
            </a:r>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p>
          <a:p>
            <a:pPr lvl="1" fontAlgn="auto">
              <a:lnSpc>
                <a:spcPct val="100000"/>
              </a:lnSpc>
            </a:pPr>
            <a:r>
              <a:rPr lang="en-US" altLang="zh-CN"/>
              <a:t>Chromium must be launched from the command line in order to enable WebGL.</a:t>
            </a:r>
          </a:p>
          <a:p>
            <a:pPr lvl="1" fontAlgn="auto">
              <a:lnSpc>
                <a:spcPct val="100000"/>
              </a:lnSpc>
            </a:pPr>
            <a:r>
              <a:rPr lang="en-US" altLang="zh-CN"/>
              <a:t>Linux : ./chrome --enable-webgl</a:t>
            </a:r>
          </a:p>
          <a:p>
            <a:pPr lvl="1" fontAlgn="auto">
              <a:lnSpc>
                <a:spcPct val="100000"/>
              </a:lnSpc>
            </a:pPr>
            <a:r>
              <a:rPr lang="en-US" altLang="zh-CN"/>
              <a:t>Mac OS X : ./Chromium.app/Contents/MacOS/Chromium --enable-webgl</a:t>
            </a:r>
          </a:p>
          <a:p>
            <a:pPr lvl="1" fontAlgn="auto">
              <a:lnSpc>
                <a:spcPct val="100000"/>
              </a:lnSpc>
            </a:pPr>
            <a:r>
              <a:rPr lang="en-US" altLang="zh-CN"/>
              <a:t>Windows : No command line options needed.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p>
          <a:p>
            <a:pPr lvl="1"/>
            <a:r>
              <a:rPr lang="en-US" altLang="zh-CN"/>
              <a:t>System recovery</a:t>
            </a:r>
          </a:p>
          <a:p>
            <a:pPr lvl="1"/>
            <a:r>
              <a:rPr lang="en-US" altLang="zh-CN"/>
              <a:t>Verified boot</a:t>
            </a:r>
          </a:p>
          <a:p>
            <a:pPr lvl="1"/>
            <a:r>
              <a:rPr lang="en-US" altLang="zh-CN"/>
              <a:t>Fast boot</a:t>
            </a:r>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a:t>什麼是 ME？</a:t>
            </a:r>
          </a:p>
          <a:p>
            <a:pPr lvl="1"/>
            <a:r>
              <a:rPr lang="en-US"/>
              <a:t>Intel ME 是 Intel Management Engine 的簡稱。</a:t>
            </a:r>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p>
          <a:p>
            <a:pPr lvl="1"/>
            <a:r>
              <a:rPr lang="en-US"/>
              <a:t>在 Linux 平臺上可以使用 intelmetool 來查看 ME 的狀態。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a:t>編譯 coreboot 的依賴裝好</a:t>
            </a:r>
            <a:r>
              <a:rPr lang="x-none" altLang="en-US"/>
              <a:t>,gcc,gnat,bison,flex,ncurses,wget,zlib</a:t>
            </a:r>
          </a:p>
          <a:p>
            <a:r>
              <a:rPr lang="x-none" altLang="en-US"/>
              <a:t>coreboot 的源碼拖下來:</a:t>
            </a:r>
          </a:p>
          <a:p>
            <a:pPr lvl="1"/>
            <a:r>
              <a:rPr lang="x-none" altLang="en-US"/>
              <a:t>$ git clone https://review.coreboot.org/coreboot.git </a:t>
            </a:r>
          </a:p>
          <a:p>
            <a:pPr lvl="1"/>
            <a:r>
              <a:rPr lang="x-none" altLang="en-US"/>
              <a:t>$ cd coreboot &amp;&amp; git submodule update --init --checkout </a:t>
            </a:r>
          </a:p>
          <a:p>
            <a:pPr lvl="1"/>
            <a:r>
              <a:rPr lang="x-none" altLang="en-US"/>
              <a:t>$ git clone https://review.coreboot.org/flashrom.git</a:t>
            </a:r>
          </a:p>
          <a:p>
            <a:r>
              <a:rPr lang="x-none" altLang="en-US"/>
              <a:t>進入 coreboot 的源碼目錄裏，準備好工具鏈等等：</a:t>
            </a:r>
          </a:p>
          <a:p>
            <a:pPr lvl="1"/>
            <a:r>
              <a:rPr lang="x-none" altLang="en-US"/>
              <a:t>$ make crossgcc-i386 CPUS=4 # 這裏只需要給 X220 用，所以準備 i386 的工具鏈就足夠了</a:t>
            </a:r>
          </a:p>
          <a:p>
            <a:pPr lvl="1"/>
            <a:r>
              <a:rPr lang="x-none" altLang="en-US"/>
              <a:t>$ make iasl # 準備 iASL 編譯器</a:t>
            </a:r>
          </a:p>
          <a:p>
            <a:r>
              <a:rPr lang="x-none" altLang="en-US"/>
              <a:t>用 flashrom 把現有的固件 Dump 出來：</a:t>
            </a:r>
          </a:p>
          <a:p>
            <a:pPr lvl="1"/>
            <a:r>
              <a:rPr lang="x-none" altLang="en-US"/>
              <a:t>$ sudo flashrom -p internal:laptop=force_I_want_a_brick -c MX25L6405D -r dump.rom # 這裏舉例用的是 internal flash 的命令，如果用編程器的話需要根據編程器進行修改。</a:t>
            </a:r>
          </a:p>
          <a:p>
            <a:pPr lvl="0"/>
            <a:r>
              <a:rPr lang="x-none" altLang="en-US"/>
              <a:t>進入 coreboot 源碼目錄的 util/ifdtool 目錄下並編譯它：</a:t>
            </a:r>
          </a:p>
          <a:p>
            <a:pPr lvl="1"/>
            <a:r>
              <a:rPr lang="x-none" altLang="en-US"/>
              <a:t>$ cd util/ifdtool &amp;&amp; make</a:t>
            </a:r>
          </a:p>
          <a:p>
            <a:r>
              <a:rPr lang="x-none" altLang="en-US"/>
              <a:t>使用 ifdtool 解鎖固件描述（firmware descriptor）和 ME 區域。</a:t>
            </a:r>
          </a:p>
          <a:p>
            <a:pPr lvl="1"/>
            <a:r>
              <a:rPr lang="x-none" altLang="en-US"/>
              <a:t>$ ifdtool -u dump.rom # 把文件名改成自己的, ifdtool 會創建一個新的 dump.rom.new，接下來的步驟要用它。</a:t>
            </a:r>
          </a:p>
          <a:p>
            <a:pPr lvl="0"/>
            <a:r>
              <a:rPr lang="x-none" altLang="en-US"/>
              <a:t>想幹掉 ME 的話現在拿去過一邊 me_cleaner 應該就可以刷回去了。</a:t>
            </a:r>
          </a:p>
          <a:p>
            <a:pPr lvl="1"/>
            <a:r>
              <a:rPr lang="x-none" altLang="en-US"/>
              <a:t>$ me_claner.py dump.rom.new # 換成你自己的文件名</a:t>
            </a:r>
          </a:p>
          <a:p>
            <a:pPr lvl="0"/>
            <a:r>
              <a:rPr lang="x-none" altLang="en-US"/>
              <a:t>進入 flashrom 源碼目錄下的 util/ich_descriptors_tool 目錄並編譯 ich_descriptors_tool</a:t>
            </a:r>
          </a:p>
          <a:p>
            <a:pPr lvl="1"/>
            <a:r>
              <a:rPr lang="x-none" altLang="en-US"/>
              <a:t>$ cd util/ich_descriptors_tool &amp;&amp; make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p>
          <a:p>
            <a:pPr lvl="0"/>
            <a:r>
              <a:rPr lang="x-none" altLang="en-US"/>
              <a:t>然後我們可以把這些文件複製到 coreboot 源碼目錄的 3rdparty/blobs 目錄的對應位置裏（這是爲了之後配置起來方便點）。</a:t>
            </a:r>
          </a:p>
          <a:p>
            <a:pPr lvl="1"/>
            <a:r>
              <a:rPr lang="x-none" altLang="en-US"/>
              <a:t>$ cp dump.rom.new.Descriptor.bin ~/coreboot/3rdparty/blobs/mainboard/lenovo/x220/descriptor.bin</a:t>
            </a:r>
          </a:p>
          <a:p>
            <a:pPr lvl="1"/>
            <a:r>
              <a:rPr lang="x-none" altLang="en-US"/>
              <a:t>$ cp dump.rom.new.ME.bin ~/coreboot/3rdparty/blobs/mainboard/lenovo/x220/me.bin</a:t>
            </a:r>
          </a:p>
          <a:p>
            <a:pPr lvl="1"/>
            <a:r>
              <a:rPr lang="x-none" altLang="en-US"/>
              <a:t>$ cp dump.rom.new.GBE.bin ~/coreboot/3rdparty/blobs/mainboard/lenovo/x220/gbe.bin</a:t>
            </a:r>
          </a:p>
          <a:p>
            <a:pPr lvl="0"/>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p>
          <a:p>
            <a:pPr lvl="0"/>
            <a:r>
              <a:rPr lang="x-none" altLang="en-US"/>
              <a:t>進入第一個 General setup，</a:t>
            </a:r>
          </a:p>
          <a:p>
            <a:pPr lvl="1"/>
            <a:r>
              <a:rPr lang="x-none" altLang="en-US"/>
              <a:t>[*] Generate flashmap descriptor parser using flex and bison</a:t>
            </a:r>
          </a:p>
          <a:p>
            <a:pPr lvl="1"/>
            <a:r>
              <a:rPr lang="x-none" altLang="en-US"/>
              <a:t>[*] Generate SCONFIG &amp; BLOBTOOL parser using flex and bison</a:t>
            </a:r>
          </a:p>
          <a:p>
            <a:pPr lvl="1"/>
            <a:r>
              <a:rPr lang="x-none" altLang="en-US"/>
              <a:t>[*] Use CMOS for configuration values</a:t>
            </a:r>
          </a:p>
          <a:p>
            <a:pPr lvl="1"/>
            <a:r>
              <a:rPr lang="x-none" altLang="en-US"/>
              <a:t>[*] Compress ramstage with LZMA</a:t>
            </a:r>
          </a:p>
          <a:p>
            <a:pPr lvl="1"/>
            <a:r>
              <a:rPr lang="x-none" altLang="en-US"/>
              <a:t>[*] Include the coreboot .config file into the ROM image</a:t>
            </a:r>
          </a:p>
          <a:p>
            <a:pPr lvl="1"/>
            <a:r>
              <a:rPr lang="x-none" altLang="en-US"/>
              <a:t>[*] Create a table of timestamps collected during boot</a:t>
            </a:r>
          </a:p>
          <a:p>
            <a:pPr lvl="1"/>
            <a:r>
              <a:rPr lang="x-none" altLang="en-US"/>
              <a:t>[*] Allow use of binary-only repository # 這條一定要打開</a:t>
            </a:r>
          </a:p>
          <a:p>
            <a:pPr lvl="1"/>
            <a:r>
              <a:rPr lang="x-none" altLang="en-US"/>
              <a:t>-*- Build the ramstage to be relocatable in 32-bit address space.</a:t>
            </a:r>
          </a:p>
          <a:p>
            <a:pPr lvl="1"/>
            <a:endParaRPr lang="x-none" altLang="en-US"/>
          </a:p>
        </p:txBody>
      </p:sp>
      <p:pic>
        <p:nvPicPr>
          <p:cNvPr id="4" name="Picture 3"/>
          <p:cNvPicPr>
            <a:picLocks noChangeAspect="1"/>
          </p:cNvPicPr>
          <p:nvPr/>
        </p:nvPicPr>
        <p:blipFill>
          <a:blip r:embed="rId2"/>
          <a:stretch>
            <a:fillRect/>
          </a:stretch>
        </p:blipFill>
        <p:spPr>
          <a:xfrm>
            <a:off x="7720330" y="1189355"/>
            <a:ext cx="4046855" cy="36277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72500" lnSpcReduction="20000"/>
          </a:bodyPr>
          <a:lstStyle/>
          <a:p>
            <a:pPr lvl="0"/>
            <a:r>
              <a:rPr lang="x-none" altLang="en-US"/>
              <a:t>之後是 Mainboard，</a:t>
            </a:r>
          </a:p>
          <a:p>
            <a:pPr lvl="1"/>
            <a:r>
              <a:rPr lang="x-none" altLang="en-US"/>
              <a:t>    *** Important: Run 'make distclean' before switching boards ***                                                                                                           </a:t>
            </a:r>
          </a:p>
          <a:p>
            <a:pPr lvl="1"/>
            <a:r>
              <a:rPr lang="x-none" altLang="en-US"/>
              <a:t>    Mainboard vendor (Lenovo)  ---&gt; # 選聯想</a:t>
            </a:r>
          </a:p>
          <a:p>
            <a:pPr lvl="1"/>
            <a:r>
              <a:rPr lang="x-none" altLang="en-US"/>
              <a:t>    Mainboard model (ThinkPad X220)  ---&gt; # 當然是 X220 啦</a:t>
            </a:r>
          </a:p>
          <a:p>
            <a:pPr lvl="1"/>
            <a:r>
              <a:rPr lang="x-none" altLang="en-US"/>
              <a:t>    ROM chip size (8192 KB (8 MB))  ---&gt; # 除非你魔改過，不然不用改</a:t>
            </a:r>
          </a:p>
          <a:p>
            <a:pPr lvl="1"/>
            <a:r>
              <a:rPr lang="x-none" altLang="en-US"/>
              <a:t>(0x100000) Size of CBFS filesystem in ROM</a:t>
            </a:r>
          </a:p>
          <a:p>
            <a:pPr lvl="1"/>
            <a:r>
              <a:rPr lang="x-none" altLang="en-US"/>
              <a:t>()  fmap description file in fmd format</a:t>
            </a:r>
          </a:p>
          <a:p>
            <a:pPr lvl="0"/>
            <a:r>
              <a:rPr lang="x-none" altLang="en-US"/>
              <a:t>然後 Chipset：</a:t>
            </a:r>
          </a:p>
          <a:p>
            <a:pPr lvl="1"/>
            <a:r>
              <a:rPr lang="x-none" altLang="en-US"/>
              <a:t>[*] Enable VMX for virtualization</a:t>
            </a:r>
          </a:p>
          <a:p>
            <a:pPr lvl="1"/>
            <a:r>
              <a:rPr lang="x-none" altLang="en-US"/>
              <a:t>[*]   Set lock bit after configuring VMX</a:t>
            </a:r>
          </a:p>
          <a:p>
            <a:pPr lvl="1"/>
            <a:r>
              <a:rPr lang="x-none" altLang="en-US"/>
              <a:t>-*- Use native raminit</a:t>
            </a:r>
          </a:p>
          <a:p>
            <a:pPr lvl="1"/>
            <a:r>
              <a:rPr lang="x-none" altLang="en-US"/>
              <a:t>[*] Beep on fatal error</a:t>
            </a:r>
          </a:p>
          <a:p>
            <a:pPr lvl="1"/>
            <a:r>
              <a:rPr lang="x-none" altLang="en-US"/>
              <a:t>[*] Flash LEDs on fatal error</a:t>
            </a:r>
          </a:p>
          <a:p>
            <a:pPr lvl="1"/>
            <a:r>
              <a:rPr lang="x-none" altLang="en-US"/>
              <a:t>[*] Support bluetooth on wifi cards</a:t>
            </a:r>
          </a:p>
          <a:p>
            <a:pPr lvl="1"/>
            <a:r>
              <a:rPr lang="x-none" altLang="en-US"/>
              <a:t>    *** Intel Firmware ***</a:t>
            </a:r>
          </a:p>
          <a:p>
            <a:pPr lvl="1"/>
            <a:r>
              <a:rPr lang="x-none" altLang="en-US"/>
              <a:t>[*] Add Intel descriptor.bin file # 必選</a:t>
            </a:r>
          </a:p>
          <a:p>
            <a:pPr lvl="1"/>
            <a:r>
              <a:rPr lang="x-none" altLang="en-US"/>
              <a:t>[*]   Add Intel ME/TXE firmware # 必選</a:t>
            </a:r>
          </a:p>
          <a:p>
            <a:pPr lvl="1"/>
            <a:r>
              <a:rPr lang="x-none" altLang="en-US"/>
              <a:t>(3rdparty/blobs/mainboard/$(MAINBOARDDIR)/me.bin) Path to management engine firmware # 同上</a:t>
            </a:r>
          </a:p>
          <a:p>
            <a:pPr lvl="1"/>
            <a:r>
              <a:rPr lang="x-none" altLang="en-US"/>
              <a:t>[*]     Verify the integrity of the supplied ME/TXE firmware</a:t>
            </a:r>
          </a:p>
          <a:p>
            <a:pPr lvl="1"/>
            <a:r>
              <a:rPr lang="x-none" altLang="en-US"/>
              <a:t>[*]     Strip down the Intel ME/TXE firmware # 如果要幹 ME 的話選上這個</a:t>
            </a:r>
          </a:p>
          <a:p>
            <a:pPr lvl="1"/>
            <a:r>
              <a:rPr lang="x-none" altLang="en-US"/>
              <a:t>          *** Please test the modified ME/TXE firmware and coreboot in two steps ***</a:t>
            </a:r>
          </a:p>
          <a:p>
            <a:pPr lvl="1"/>
            <a:r>
              <a:rPr lang="x-none" altLang="en-US"/>
              <a:t>[*]   Add gigabit ethernet firmware # 必選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2500" lnSpcReduction="20000"/>
          </a:bodyPr>
          <a:lstStyle/>
          <a:p>
            <a:pPr fontAlgn="auto">
              <a:lnSpc>
                <a:spcPct val="100000"/>
              </a:lnSpc>
            </a:pPr>
            <a:r>
              <a:rPr lang="en-US" altLang="zh-CN"/>
              <a:t>Portage is a package management system used by Gentooto </a:t>
            </a:r>
            <a:r>
              <a:rPr lang="x-none" altLang="en-US"/>
              <a:t>to </a:t>
            </a:r>
            <a:r>
              <a:rPr lang="en-US" altLang="zh-CN"/>
              <a:t>install, uninstall and maintain software on your system from the source code. </a:t>
            </a:r>
          </a:p>
          <a:p>
            <a:pPr fontAlgn="auto">
              <a:lnSpc>
                <a:spcPct val="100000"/>
              </a:lnSpc>
            </a:pPr>
            <a:r>
              <a:rPr lang="en-US" altLang="zh-CN"/>
              <a:t>The Portage system consists of</a:t>
            </a:r>
            <a:r>
              <a:rPr lang="x-none" altLang="en-US"/>
              <a:t>:</a:t>
            </a:r>
          </a:p>
          <a:p>
            <a:pPr lvl="1" fontAlgn="auto">
              <a:lnSpc>
                <a:spcPct val="100000"/>
              </a:lnSpc>
            </a:pPr>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p>
          <a:p>
            <a:pPr lvl="2" fontAlgn="auto">
              <a:lnSpc>
                <a:spcPct val="100000"/>
              </a:lnSpc>
            </a:pPr>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p>
          <a:p>
            <a:pPr lvl="2" fontAlgn="auto">
              <a:lnSpc>
                <a:spcPct val="100000"/>
              </a:lnSpc>
            </a:pPr>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p>
          <a:p>
            <a:pPr lvl="2" fontAlgn="auto">
              <a:lnSpc>
                <a:spcPct val="100000"/>
              </a:lnSpc>
            </a:pPr>
            <a:r>
              <a:rPr lang="x-none" altLang="en-US" sz="2000"/>
              <a:t>Eclass: An eclass is a collection of code which can be used by more than one ebuild. three kinds of eclass:</a:t>
            </a:r>
          </a:p>
          <a:p>
            <a:pPr lvl="3" fontAlgn="auto">
              <a:lnSpc>
                <a:spcPct val="100000"/>
              </a:lnSpc>
            </a:pPr>
            <a:r>
              <a:rPr lang="x-none" altLang="en-US" sz="1800"/>
              <a:t>Those which provide common functions which are used by many ebuilds (for example, eutils, versionator, cvs, bash-completion)</a:t>
            </a:r>
          </a:p>
          <a:p>
            <a:pPr lvl="3" fontAlgn="auto">
              <a:lnSpc>
                <a:spcPct val="100000"/>
              </a:lnSpc>
            </a:pPr>
            <a:r>
              <a:rPr lang="x-none" altLang="en-US" sz="1800"/>
              <a:t>Those which provide a basic build system for many similar packages (for example, vim-plugin, kde)</a:t>
            </a:r>
          </a:p>
          <a:p>
            <a:pPr lvl="3" fontAlgn="auto">
              <a:lnSpc>
                <a:spcPct val="100000"/>
              </a:lnSpc>
            </a:pPr>
            <a:r>
              <a:rPr lang="x-none" altLang="en-US" sz="1800"/>
              <a:t>Those which handle one or a small number of packages with complex build systems (for example, vim, toolchain, kernel-2)</a:t>
            </a:r>
          </a:p>
          <a:p>
            <a:pPr lvl="1" fontAlgn="auto">
              <a:lnSpc>
                <a:spcPct val="100000"/>
              </a:lnSpc>
            </a:pPr>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p>
          <a:p>
            <a:pPr lvl="1" fontAlgn="auto">
              <a:lnSpc>
                <a:spcPct val="100000"/>
              </a:lnSpc>
            </a:pPr>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p>
          <a:p>
            <a:pPr lvl="1" fontAlgn="auto">
              <a:lnSpc>
                <a:spcPct val="100000"/>
              </a:lnSpc>
            </a:pPr>
            <a:r>
              <a:rPr lang="x-none" altLang="en-US" b="1">
                <a:solidFill>
                  <a:srgbClr val="FF0000"/>
                </a:solidFill>
              </a:rPr>
              <a:t>T</a:t>
            </a:r>
            <a:r>
              <a:rPr lang="en-US" altLang="zh-CN" b="1">
                <a:solidFill>
                  <a:srgbClr val="FF0000"/>
                </a:solidFill>
              </a:rPr>
              <a:t>he third-party Portage / emerge tools</a:t>
            </a:r>
            <a:r>
              <a:rPr lang="en-US" altLang="zh-CN"/>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p>
          <a:p>
            <a:pPr lvl="1"/>
            <a:r>
              <a:rPr lang="x-none" altLang="en-US"/>
              <a:t>-*- Enable PCIe Common Clock</a:t>
            </a:r>
          </a:p>
          <a:p>
            <a:pPr lvl="1"/>
            <a:r>
              <a:rPr lang="x-none" altLang="en-US"/>
              <a:t>-*- Enable PCIe ASPM</a:t>
            </a:r>
          </a:p>
          <a:p>
            <a:pPr lvl="1"/>
            <a:r>
              <a:rPr lang="x-none" altLang="en-US"/>
              <a:t>[*] Enable PCIe Clock Power Management</a:t>
            </a:r>
          </a:p>
          <a:p>
            <a:pPr lvl="1"/>
            <a:r>
              <a:rPr lang="x-none" altLang="en-US"/>
              <a:t>[*] Enable PCIe ASPM L1 SubState</a:t>
            </a:r>
          </a:p>
          <a:p>
            <a:pPr lvl="1"/>
            <a:r>
              <a:rPr lang="x-none" altLang="en-US"/>
              <a:t>[*] Enable I2C controller emulation in software</a:t>
            </a:r>
          </a:p>
          <a:p>
            <a:pPr lvl="0"/>
            <a:r>
              <a:rPr lang="x-none" altLang="en-US"/>
              <a:t>Generic Drivers 裏基本不需要動:</a:t>
            </a:r>
          </a:p>
          <a:p>
            <a:pPr lvl="1"/>
            <a:r>
              <a:rPr lang="x-none" altLang="en-US"/>
              <a:t>[*] SPI flash driver support in SMM</a:t>
            </a:r>
          </a:p>
          <a:p>
            <a:pPr lvl="1"/>
            <a:r>
              <a:rPr lang="x-none" altLang="en-US"/>
              <a:t>[*] Support Intel PCI-e WiFi adapters</a:t>
            </a:r>
          </a:p>
          <a:p>
            <a:pPr lvl="1"/>
            <a:r>
              <a:rPr lang="x-none" altLang="en-US"/>
              <a:t>[*] PS/2 keyboard init # 必選</a:t>
            </a:r>
          </a:p>
          <a:p>
            <a:pPr lvl="1"/>
            <a:r>
              <a:rPr lang="x-none" altLang="en-US"/>
              <a:t>[*] Enable TPM support # 如果需要 TPM 的話可以選上</a:t>
            </a:r>
          </a:p>
          <a:p>
            <a:pPr lvl="0"/>
            <a:r>
              <a:rPr lang="x-none" altLang="en-US"/>
              <a:t>Security 下沒需求的話就不用改了：</a:t>
            </a:r>
          </a:p>
          <a:p>
            <a:pPr lvl="1"/>
            <a:r>
              <a:rPr lang="x-none" altLang="en-US"/>
              <a:t>    Verified Boot (vboot)  ---&gt;</a:t>
            </a:r>
          </a:p>
          <a:p>
            <a:pPr lvl="1"/>
            <a:r>
              <a:rPr lang="x-none" altLang="en-US"/>
              <a:t>        [ ] Verify firmware with vboot.</a:t>
            </a:r>
          </a:p>
          <a:p>
            <a:pPr lvl="0"/>
            <a:r>
              <a:rPr lang="x-none" altLang="en-US"/>
              <a:t>Console 裏：</a:t>
            </a:r>
          </a:p>
          <a:p>
            <a:pPr lvl="1"/>
            <a:r>
              <a:rPr lang="x-none" altLang="en-US"/>
              <a:t>[*] Squelch AP CPUs from early console.</a:t>
            </a:r>
          </a:p>
          <a:p>
            <a:pPr lvl="1"/>
            <a:r>
              <a:rPr lang="x-none" altLang="en-US"/>
              <a:t>[*]   Send POST codes to an IO port</a:t>
            </a:r>
          </a:p>
          <a:p>
            <a:pPr lvl="0"/>
            <a:r>
              <a:rPr lang="x-none" altLang="en-US"/>
              <a:t>System Table：</a:t>
            </a:r>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p>
          <a:p>
            <a:pPr marL="742950" lvl="1" indent="-285750">
              <a:buFont typeface="Arial" charset="0"/>
              <a:buChar char="•"/>
            </a:pPr>
            <a:r>
              <a:rPr lang="en-US"/>
              <a:t>None - 無，什麼都沒有。</a:t>
            </a:r>
          </a:p>
          <a:p>
            <a:pPr marL="742950" lvl="1" indent="-285750">
              <a:buFont typeface="Arial" charset="0"/>
              <a:buChar char="•"/>
            </a:pPr>
            <a:r>
              <a:rPr lang="en-US"/>
              <a:t>An ELF executable payload - 一個 ELF 可執行文件作爲 Payload。</a:t>
            </a:r>
          </a:p>
          <a:p>
            <a:pPr marL="742950" lvl="1" indent="-285750">
              <a:buFont typeface="Arial" charset="0"/>
              <a:buChar char="•"/>
            </a:pPr>
            <a:r>
              <a:rPr lang="en-US"/>
              <a:t>Bayou - 一個可以從 CBFS（coreboot filesystem）裏選擇並啓動別的 payload 的工具（是不是有點繞）。</a:t>
            </a:r>
          </a:p>
          <a:p>
            <a:pPr marL="742950" lvl="1" indent="-285750">
              <a:buFont typeface="Arial" charset="0"/>
              <a:buChar char="•"/>
            </a:pPr>
            <a:r>
              <a:rPr lang="en-US"/>
              <a:t>FILO - 一個啓動管理器，比較簡單的那種。</a:t>
            </a:r>
          </a:p>
          <a:p>
            <a:pPr marL="742950" lvl="1" indent="-285750">
              <a:buFont typeface="Arial" charset="0"/>
              <a:buChar char="•"/>
            </a:pPr>
            <a:r>
              <a:rPr lang="en-US"/>
              <a:t>GRUB2 - 知名啓動管理器。</a:t>
            </a:r>
          </a:p>
          <a:p>
            <a:pPr marL="742950" lvl="1" indent="-285750">
              <a:buFont typeface="Arial" charset="0"/>
              <a:buChar char="•"/>
            </a:pPr>
            <a:r>
              <a:rPr lang="en-US" b="1">
                <a:solidFill>
                  <a:srgbClr val="00B050"/>
                </a:solidFill>
              </a:rPr>
              <a:t>SeaBIOS - 一個開源的 BIOS 實現，爲默認選項。</a:t>
            </a:r>
          </a:p>
          <a:p>
            <a:pPr marL="742950" lvl="1" indent="-285750">
              <a:buFont typeface="Arial" charset="0"/>
              <a:buChar char="•"/>
            </a:pPr>
            <a:r>
              <a:rPr lang="en-US"/>
              <a:t>U-Boot - 熟悉 ARM 的朋友應該知道（跑A Linux payload - 直接把一個 Linux 內核作爲 payload 塞進去。</a:t>
            </a:r>
          </a:p>
          <a:p>
            <a:pPr marL="742950" lvl="1" indent="-285750">
              <a:buFont typeface="Arial" charset="0"/>
              <a:buChar char="•"/>
            </a:pPr>
            <a:r>
              <a:rPr lang="en-US"/>
              <a:t>Tianocore coreboot payload package - 開源的 UEFI 實現。</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p>
          <a:p>
            <a:pPr lvl="0"/>
            <a:r>
              <a:rPr lang="x-none" altLang="en-US"/>
              <a:t>進入 build 目錄下就可以用 flashrom 刷了。</a:t>
            </a:r>
          </a:p>
          <a:p>
            <a:pPr lvl="1"/>
            <a:r>
              <a:rPr lang="x-none" altLang="en-US"/>
              <a:t>$ sudo flashrom -p internal:laptop=force_I_want_a_brick -c MX25L6405D -w coreboot.rom # 同樣的，這裏的命令也是 internal flash 的命令，如果用編程器的話需要根據情況進行修改。</a:t>
            </a:r>
          </a:p>
          <a:p>
            <a:pPr lvl="0"/>
            <a:r>
              <a:rPr lang="x-none" altLang="en-US"/>
              <a:t>如何配置 GRUB2</a:t>
            </a:r>
          </a:p>
          <a:p>
            <a:pPr lvl="1"/>
            <a:r>
              <a:rPr lang="x-none" altLang="en-US"/>
              <a:t>GRUB2 需要一個配置文件才能正常工作，詳細情況可以參考 https://github.com/hardenedlinux/Debian-GNU-Linux-Profiles/blob/master/docs/hardened_boot/grub-for-coreboot.md</a:t>
            </a:r>
          </a:p>
          <a:p>
            <a:pPr lvl="1"/>
            <a:r>
              <a:rPr lang="x-none" altLang="en-US"/>
              <a:t>幾個注意點：</a:t>
            </a:r>
          </a:p>
          <a:p>
            <a:pPr lvl="2"/>
            <a:r>
              <a:rPr lang="x-none" altLang="en-US"/>
              <a:t>一些經常變動的東西可以寫到硬盤上讓 GRUB 自己去加載，而不是寫到固件裏面。</a:t>
            </a:r>
          </a:p>
          <a:p>
            <a:pPr lvl="2"/>
            <a:r>
              <a:rPr lang="x-none" altLang="en-US"/>
              <a:t>(memdisk) 和 (cbfsdisk) 要區分清楚，(cbfsdisk) 是 ROM 裏的 CBFS 區域，而 (memdisk) 是 grub-mkstandalone 時包括進去的部分。</a:t>
            </a:r>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95000" lnSpcReduction="100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p>
          <a:p>
            <a:pPr fontAlgn="auto">
              <a:lnSpc>
                <a:spcPct val="100000"/>
              </a:lnSpc>
            </a:pPr>
            <a:r>
              <a:rPr lang="en-US" altLang="zh-CN"/>
              <a:t>For with DT support refer to Documentation/devicetree/bindings/gpio/gpio.txt.</a:t>
            </a:r>
          </a:p>
          <a:p>
            <a:pPr fontAlgn="auto">
              <a:lnSpc>
                <a:spcPct val="100000"/>
              </a:lnSpc>
            </a:pPr>
            <a:r>
              <a:rPr lang="en-US" altLang="zh-CN"/>
              <a:t>For non-DT support, user can call gpiochip_add_pin_range() with appropriate</a:t>
            </a:r>
          </a:p>
          <a:p>
            <a:pPr fontAlgn="auto">
              <a:lnSpc>
                <a:spcPct val="100000"/>
              </a:lnSpc>
            </a:pPr>
            <a:r>
              <a:rPr lang="en-US" altLang="zh-CN"/>
              <a:t>parameters to register a range of gpio pins with a pinctrl driver.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p>
          <a:p>
            <a:pPr fontAlgn="auto">
              <a:lnSpc>
                <a:spcPct val="100000"/>
              </a:lnSpc>
            </a:pPr>
            <a:r>
              <a:rPr lang="en-US" sz="900"/>
              <a:t>1. Coreboot phase</a:t>
            </a:r>
          </a:p>
          <a:p>
            <a:pPr fontAlgn="auto">
              <a:lnSpc>
                <a:spcPct val="100000"/>
              </a:lnSpc>
            </a:pPr>
            <a:r>
              <a:rPr lang="en-US" sz="900"/>
              <a:t>File: src/mainboard/google/reef/variants/coral/gpio.c, that is the Pad configuration in ramstage.</a:t>
            </a:r>
          </a:p>
          <a:p>
            <a:pPr fontAlgn="auto">
              <a:lnSpc>
                <a:spcPct val="100000"/>
              </a:lnSpc>
            </a:pPr>
            <a:r>
              <a:rPr lang="en-US" sz="900"/>
              <a:t>PAD_CFG_GPI_APIC_LOW(GPIO_21, NONE, DEEP), /* Touch IRQ */</a:t>
            </a:r>
          </a:p>
          <a:p>
            <a:pPr fontAlgn="auto">
              <a:lnSpc>
                <a:spcPct val="100000"/>
              </a:lnSpc>
            </a:pPr>
            <a:r>
              <a:rPr lang="en-US" sz="900"/>
              <a:t>File: src/mainboard/google/reef/variants/coral/devicetree.cb</a:t>
            </a:r>
          </a:p>
          <a:p>
            <a:pPr fontAlgn="auto">
              <a:lnSpc>
                <a:spcPct val="100000"/>
              </a:lnSpc>
            </a:pPr>
            <a:r>
              <a:rPr lang="en-US" sz="900"/>
              <a:t>                                register "hid" = ""ELAN0001""</a:t>
            </a:r>
          </a:p>
          <a:p>
            <a:pPr fontAlgn="auto">
              <a:lnSpc>
                <a:spcPct val="100000"/>
              </a:lnSpc>
            </a:pPr>
            <a:r>
              <a:rPr lang="en-US" sz="900"/>
              <a:t>                                register "desc" = ""ELAN Touchscreen""</a:t>
            </a:r>
          </a:p>
          <a:p>
            <a:pPr fontAlgn="auto">
              <a:lnSpc>
                <a:spcPct val="100000"/>
              </a:lnSpc>
            </a:pPr>
            <a:r>
              <a:rPr lang="en-US" sz="900"/>
              <a:t>                                register "irq" = "ACPI_IRQ_EDGE_LOW(GPIO_21_IRQ)"</a:t>
            </a:r>
          </a:p>
          <a:p>
            <a:pPr fontAlgn="auto">
              <a:lnSpc>
                <a:spcPct val="100000"/>
              </a:lnSpc>
            </a:pPr>
            <a:r>
              <a:rPr lang="en-US" sz="900"/>
              <a:t>2. Linux pinctrl module phase</a:t>
            </a:r>
          </a:p>
          <a:p>
            <a:pPr fontAlgn="auto">
              <a:lnSpc>
                <a:spcPct val="100000"/>
              </a:lnSpc>
            </a:pPr>
            <a:r>
              <a:rPr lang="en-US" sz="900"/>
              <a:t>static const struct intel_pinctrl_soc_data bxt_north_soc_data = {</a:t>
            </a:r>
          </a:p>
          <a:p>
            <a:pPr fontAlgn="auto">
              <a:lnSpc>
                <a:spcPct val="100000"/>
              </a:lnSpc>
            </a:pPr>
            <a:r>
              <a:rPr lang="en-US" sz="900"/>
              <a:t>        .uid = "1",</a:t>
            </a:r>
          </a:p>
          <a:p>
            <a:pPr fontAlgn="auto">
              <a:lnSpc>
                <a:spcPct val="100000"/>
              </a:lnSpc>
            </a:pPr>
            <a:r>
              <a:rPr lang="en-US" sz="900"/>
              <a:t>        .pins = bxt_north_pins,</a:t>
            </a:r>
          </a:p>
          <a:p>
            <a:pPr fontAlgn="auto">
              <a:lnSpc>
                <a:spcPct val="100000"/>
              </a:lnSpc>
            </a:pPr>
            <a:r>
              <a:rPr lang="en-US" sz="900"/>
              <a:t>        .npins = ARRAY_SIZE(bxt_north_pins),</a:t>
            </a:r>
          </a:p>
          <a:p>
            <a:pPr fontAlgn="auto">
              <a:lnSpc>
                <a:spcPct val="100000"/>
              </a:lnSpc>
            </a:pPr>
            <a:r>
              <a:rPr lang="en-US" sz="900"/>
              <a:t>        .groups = bxt_north_groups,</a:t>
            </a:r>
          </a:p>
          <a:p>
            <a:pPr fontAlgn="auto">
              <a:lnSpc>
                <a:spcPct val="100000"/>
              </a:lnSpc>
            </a:pPr>
            <a:r>
              <a:rPr lang="en-US" sz="900"/>
              <a:t>        .ngroups = ARRAY_SIZE(bxt_north_groups),</a:t>
            </a:r>
          </a:p>
          <a:p>
            <a:pPr fontAlgn="auto">
              <a:lnSpc>
                <a:spcPct val="100000"/>
              </a:lnSpc>
            </a:pPr>
            <a:r>
              <a:rPr lang="en-US" sz="900"/>
              <a:t>        .functions = bxt_north_functions,</a:t>
            </a:r>
          </a:p>
          <a:p>
            <a:pPr fontAlgn="auto">
              <a:lnSpc>
                <a:spcPct val="100000"/>
              </a:lnSpc>
            </a:pPr>
            <a:r>
              <a:rPr lang="en-US" sz="900"/>
              <a:t>        .nfunctions = ARRAY_SIZE(bxt_north_functions),</a:t>
            </a:r>
          </a:p>
          <a:p>
            <a:pPr fontAlgn="auto">
              <a:lnSpc>
                <a:spcPct val="100000"/>
              </a:lnSpc>
            </a:pPr>
            <a:r>
              <a:rPr lang="en-US" sz="900"/>
              <a:t>        .communities = bxt_north_communities,</a:t>
            </a:r>
          </a:p>
          <a:p>
            <a:pPr fontAlgn="auto">
              <a:lnSpc>
                <a:spcPct val="100000"/>
              </a:lnSpc>
            </a:pPr>
            <a:r>
              <a:rPr lang="en-US" sz="900"/>
              <a:t>        .ncommunities = ARRAY_SIZE(bxt_north_communities),</a:t>
            </a:r>
          </a:p>
          <a:p>
            <a:pPr fontAlgn="auto">
              <a:lnSpc>
                <a:spcPct val="100000"/>
              </a:lnSpc>
            </a:pPr>
            <a:r>
              <a:rPr lang="en-US" sz="900"/>
              <a:t>};  /*        PINCTRL_PIN(21, "GPIO_21"), is defined */</a:t>
            </a:r>
          </a:p>
          <a:p>
            <a:pPr fontAlgn="auto">
              <a:lnSpc>
                <a:spcPct val="100000"/>
              </a:lnSpc>
            </a:pPr>
            <a:r>
              <a:rPr lang="en-US" sz="900"/>
              <a:t>Define "INT3452" ACPI label that will be probed by ACPI driver, so the PIN configuration will be settled down.</a:t>
            </a:r>
          </a:p>
          <a:p>
            <a:pPr fontAlgn="auto">
              <a:lnSpc>
                <a:spcPct val="100000"/>
              </a:lnSpc>
            </a:pPr>
            <a:r>
              <a:rPr lang="en-US" sz="900"/>
              <a:t>3. GPIOLIB module</a:t>
            </a:r>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p>
          <a:p>
            <a:r>
              <a:rPr lang="en-US"/>
              <a:t>/sys/class/gpio/gpio44# echo out &gt; direction</a:t>
            </a:r>
          </a:p>
          <a:p>
            <a:r>
              <a:rPr lang="en-US"/>
              <a:t>/sys/class/gpio/gpio44# cat direction</a:t>
            </a:r>
          </a:p>
          <a:p>
            <a:r>
              <a:rPr lang="en-US"/>
              <a:t>/sys/class/gpio/gpio44# echo 1 &gt; value</a:t>
            </a:r>
          </a:p>
          <a:p>
            <a:r>
              <a:rPr lang="en-US"/>
              <a:t>/sys/class/gpio/gpio44# cat value</a:t>
            </a:r>
          </a:p>
          <a:p>
            <a:r>
              <a:rPr lang="en-US"/>
              <a:t>/sys/class/gpio# echo 44 &gt; unexport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57500" lnSpcReduction="20000"/>
          </a:bodyPr>
          <a:lstStyle/>
          <a:p>
            <a:pPr fontAlgn="auto">
              <a:lnSpc>
                <a:spcPct val="100000"/>
              </a:lnSpc>
            </a:pPr>
            <a:r>
              <a:rPr lang="x-none" altLang="en-US"/>
              <a:t>Sync coreboot code</a:t>
            </a:r>
          </a:p>
          <a:p>
            <a:pPr lvl="1" fontAlgn="auto">
              <a:lnSpc>
                <a:spcPct val="100000"/>
              </a:lnSpc>
            </a:pPr>
            <a:r>
              <a:rPr lang="x-none" altLang="en-US"/>
              <a:t>export REPO_HOST_PORT_INFO="chromium.XXXXXXX.com 418"</a:t>
            </a:r>
          </a:p>
          <a:p>
            <a:pPr lvl="1" fontAlgn="auto">
              <a:lnSpc>
                <a:spcPct val="100000"/>
              </a:lnSpc>
            </a:pPr>
            <a:r>
              <a:rPr lang="x-none" altLang="en-US"/>
              <a:t>mkdir ~/workspace/ldev-consolidated_01</a:t>
            </a:r>
          </a:p>
          <a:p>
            <a:pPr lvl="1" fontAlgn="auto">
              <a:lnSpc>
                <a:spcPct val="100000"/>
              </a:lnSpc>
            </a:pPr>
            <a:r>
              <a:rPr lang="x-none" altLang="en-US"/>
              <a:t>cd ~/workspace/ldev-consolidated_01</a:t>
            </a:r>
          </a:p>
          <a:p>
            <a:pPr lvl="1" fontAlgn="auto">
              <a:lnSpc>
                <a:spcPct val="100000"/>
              </a:lnSpc>
            </a:pPr>
            <a:r>
              <a:rPr lang="x-none" altLang="en-US"/>
              <a:t>repo init -u ssh://chromium.XXXXXXX.com/chromiumos/manifest-mirror.git</a:t>
            </a:r>
          </a:p>
          <a:p>
            <a:pPr lvl="1" fontAlgn="auto">
              <a:lnSpc>
                <a:spcPct val="100000"/>
              </a:lnSpc>
            </a:pPr>
            <a:r>
              <a:rPr lang="x-none" altLang="en-US"/>
              <a:t>repo sync</a:t>
            </a:r>
          </a:p>
          <a:p>
            <a:pPr lvl="0" fontAlgn="auto">
              <a:lnSpc>
                <a:spcPct val="100000"/>
              </a:lnSpc>
            </a:pPr>
            <a:r>
              <a:rPr lang="x-none" altLang="en-US"/>
              <a:t>Build coreboot with Intel FSP</a:t>
            </a:r>
          </a:p>
          <a:p>
            <a:pPr lvl="1" fontAlgn="auto">
              <a:lnSpc>
                <a:spcPct val="100000"/>
              </a:lnSpc>
            </a:pPr>
            <a:r>
              <a:rPr lang="x-none" altLang="en-US"/>
              <a:t>cros_sdk --enter</a:t>
            </a:r>
          </a:p>
          <a:p>
            <a:pPr lvl="1" fontAlgn="auto">
              <a:lnSpc>
                <a:spcPct val="100000"/>
              </a:lnSpc>
            </a:pPr>
            <a:r>
              <a:rPr lang="x-none" altLang="en-US"/>
              <a:t>./setup_board --board=</a:t>
            </a:r>
            <a:r>
              <a:rPr lang="x-none" altLang="en-US" b="1" i="1"/>
              <a:t>carol</a:t>
            </a:r>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p>
          <a:p>
            <a:pPr lvl="1" fontAlgn="auto">
              <a:lnSpc>
                <a:spcPct val="100000"/>
              </a:lnSpc>
            </a:pPr>
            <a:r>
              <a:rPr lang="x-none" altLang="en-US"/>
              <a:t># FSP build</a:t>
            </a:r>
          </a:p>
          <a:p>
            <a:pPr lvl="1" fontAlgn="auto">
              <a:lnSpc>
                <a:spcPct val="100000"/>
              </a:lnSpc>
            </a:pPr>
            <a:r>
              <a:rPr lang="x-none" altLang="en-US"/>
              <a:t>USE="fsp_src" emerge-</a:t>
            </a:r>
            <a:r>
              <a:rPr lang="x-none" altLang="en-US" b="1" i="1"/>
              <a:t>carol </a:t>
            </a:r>
            <a:r>
              <a:rPr lang="x-none" altLang="en-US"/>
              <a:t>sys-boot/chromeos-mrc</a:t>
            </a:r>
          </a:p>
          <a:p>
            <a:pPr lvl="1" fontAlgn="auto">
              <a:lnSpc>
                <a:spcPct val="100000"/>
              </a:lnSpc>
            </a:pPr>
            <a:r>
              <a:rPr lang="x-none" altLang="en-US"/>
              <a:t># Coreboot build</a:t>
            </a:r>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p>
          <a:p>
            <a:pPr lvl="1" fontAlgn="auto">
              <a:lnSpc>
                <a:spcPct val="100000"/>
              </a:lnSpc>
            </a:pPr>
            <a:r>
              <a:rPr lang="x-none" altLang="en-US"/>
              <a:t>NOTE: There can be build errors if the error is because of the missing file "ec.RW.bin"</a:t>
            </a:r>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p>
          <a:p>
            <a:pPr lvl="0" fontAlgn="auto">
              <a:lnSpc>
                <a:spcPct val="100000"/>
              </a:lnSpc>
            </a:pPr>
            <a:r>
              <a:rPr lang="x-none" altLang="en-US"/>
              <a:t>Build EC Firmware</a:t>
            </a:r>
          </a:p>
          <a:p>
            <a:pPr lvl="1" fontAlgn="auto">
              <a:lnSpc>
                <a:spcPct val="100000"/>
              </a:lnSpc>
            </a:pPr>
            <a:r>
              <a:rPr lang="x-none" altLang="en-US"/>
              <a:t>cros_workon-</a:t>
            </a:r>
            <a:r>
              <a:rPr lang="x-none" altLang="en-US" b="1" i="1"/>
              <a:t>carol </a:t>
            </a:r>
            <a:r>
              <a:rPr lang="x-none" altLang="en-US"/>
              <a:t>start chromeos-ec</a:t>
            </a:r>
          </a:p>
          <a:p>
            <a:pPr lvl="1" fontAlgn="auto">
              <a:lnSpc>
                <a:spcPct val="100000"/>
              </a:lnSpc>
            </a:pPr>
            <a:r>
              <a:rPr lang="x-none" altLang="en-US"/>
              <a:t>emerge-</a:t>
            </a:r>
            <a:r>
              <a:rPr lang="x-none" altLang="en-US" b="1" i="1"/>
              <a:t>carol </a:t>
            </a:r>
            <a:r>
              <a:rPr lang="x-none" altLang="en-US"/>
              <a:t>chromeos-ec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p>
          <a:p>
            <a:pPr fontAlgn="auto">
              <a:lnSpc>
                <a:spcPct val="100000"/>
              </a:lnSpc>
            </a:pPr>
            <a:r>
              <a:rPr lang="en-US"/>
              <a:t>ex: voltage_max/voltage_normal/voltage_min.</a:t>
            </a:r>
          </a:p>
          <a:p>
            <a:pPr fontAlgn="auto">
              <a:lnSpc>
                <a:spcPct val="100000"/>
              </a:lnSpc>
            </a:pPr>
            <a:r>
              <a:rPr lang="en-US"/>
              <a:t>Refer board/</a:t>
            </a:r>
            <a:r>
              <a:rPr lang="x-none" altLang="en-US"/>
              <a:t>$BOARD</a:t>
            </a:r>
            <a:r>
              <a:rPr lang="en-US"/>
              <a:t>/battery.c to support multiple batteries, but it has to rebuild EC firmware.</a:t>
            </a:r>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p>
          <a:p>
            <a:r>
              <a:rPr lang="en-US"/>
              <a:t>$ /usr/share/vboot/bin/set_gbb_flags.sh 0x239</a:t>
            </a:r>
          </a:p>
          <a:p>
            <a:r>
              <a:rPr lang="en-US"/>
              <a:t>$ reboot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2"/>
          <a:stretch>
            <a:fillRect/>
          </a:stretch>
        </p:blipFill>
        <p:spPr>
          <a:xfrm>
            <a:off x="934720" y="786130"/>
            <a:ext cx="10058400" cy="59829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p>
          <a:p>
            <a:pPr fontAlgn="auto">
              <a:lnSpc>
                <a:spcPct val="100000"/>
              </a:lnSpc>
            </a:pPr>
            <a:r>
              <a:rPr lang="en-US"/>
              <a:t>You can create a src/scripts/.local_mounts file listing all the directories (outside of the chroot) that you'd like to access inside the chroot. </a:t>
            </a:r>
            <a:r>
              <a:rPr lang="x-none" altLang="en-US"/>
              <a:t>For example:</a:t>
            </a:r>
          </a:p>
          <a:p>
            <a:pPr lvl="1" fontAlgn="auto">
              <a:lnSpc>
                <a:spcPct val="100000"/>
              </a:lnSpc>
            </a:pPr>
            <a:r>
              <a:rPr lang="x-none" altLang="en-US"/>
              <a:t> # source(path outside chroot) destination(path inside chroot)</a:t>
            </a:r>
          </a:p>
          <a:p>
            <a:pPr lvl="1" fontAlgn="auto">
              <a:lnSpc>
                <a:spcPct val="100000"/>
              </a:lnSpc>
            </a:pPr>
            <a:r>
              <a:rPr lang="x-none" altLang="en-US"/>
              <a:t>/usr/share/vim/google</a:t>
            </a:r>
          </a:p>
          <a:p>
            <a:pPr lvl="1" fontAlgn="auto">
              <a:lnSpc>
                <a:spcPct val="100000"/>
              </a:lnSpc>
            </a:pPr>
            <a:r>
              <a:rPr lang="x-none" altLang="en-US"/>
              <a:t>/home/YOURID/Downloads /Downloads</a:t>
            </a:r>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p>
          <a:p>
            <a:pPr lvl="1"/>
            <a:r>
              <a:rPr lang="x-none" altLang="en-US"/>
              <a:t>cros_sdk  # Bring you to the chroot environment</a:t>
            </a:r>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p>
          <a:p>
            <a:pPr lvl="1"/>
            <a:r>
              <a:rPr lang="x-none" altLang="en-US"/>
              <a:t>(cr) $ ./build_packages --board=</a:t>
            </a:r>
            <a:r>
              <a:rPr lang="x-none">
                <a:sym typeface="+mn-ea"/>
              </a:rPr>
              <a:t>your_platform_name</a:t>
            </a:r>
            <a:r>
              <a:rPr lang="x-none" altLang="en-US"/>
              <a:t> --nousepkg</a:t>
            </a:r>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p>
          <a:p>
            <a:pPr lvl="0"/>
            <a:r>
              <a:rPr lang="x-none" altLang="en-US"/>
              <a:t>Updating your device using USB</a:t>
            </a:r>
          </a:p>
          <a:p>
            <a:pPr lvl="1"/>
            <a:r>
              <a:rPr lang="x-none" altLang="en-US"/>
              <a:t>(cr) $ ./image_to_usb.sh --board=your_platform_name --to=/dev/sdd --from=../build/images/your_platform_name/Chromium...</a:t>
            </a:r>
          </a:p>
          <a:p>
            <a:pPr lvl="1"/>
            <a:r>
              <a:rPr lang="x-none" altLang="en-US"/>
              <a:t>Or: (cr) $ cros flash usb:// /path/to/*image.bin</a:t>
            </a:r>
          </a:p>
          <a:p>
            <a:pPr lvl="0"/>
            <a:r>
              <a:rPr lang="x-none" altLang="en-US"/>
              <a:t>Boot from USB</a:t>
            </a:r>
          </a:p>
          <a:p>
            <a:pPr lvl="1"/>
            <a:r>
              <a:rPr lang="x-none" altLang="en-US"/>
              <a:t>    Option 1: On the device, goto recovery mode by pressing Esc + Refresh (aka the third function key from left) + Power and then insert your USB drive</a:t>
            </a:r>
          </a:p>
          <a:p>
            <a:pPr lvl="1"/>
            <a:r>
              <a:rPr lang="x-none" altLang="en-US"/>
              <a:t>    Option 2: While booting up, if you are in developer mode, it displays a screen with red text that you are in developer mode and press Ctrl+U to boot from USB. Press Ctrl+U</a:t>
            </a:r>
          </a:p>
          <a:p>
            <a:pPr lvl="0"/>
            <a:r>
              <a:rPr lang="x-none" altLang="en-US"/>
              <a:t>Enter dev shell</a:t>
            </a:r>
          </a:p>
          <a:p>
            <a:pPr lvl="1"/>
            <a:r>
              <a:rPr lang="x-none" altLang="en-US"/>
              <a:t>Option 1: After booting completes, press Ctrl + Alt + F2 to go to the dev shell (Note, this was broken in some releases)</a:t>
            </a:r>
          </a:p>
          <a:p>
            <a:pPr lvl="1"/>
            <a:r>
              <a:rPr lang="x-none" altLang="en-US"/>
              <a:t>Option 2: Login as guest if you have not set up any account yet, else login with your account. Launch browser, press  Ctrl+Alt + T, you get a chrome shell. Type shell to get a dev shell</a:t>
            </a:r>
          </a:p>
          <a:p>
            <a:pPr lvl="0"/>
            <a:r>
              <a:rPr lang="x-none" altLang="en-US"/>
              <a:t>Login with chronos or root and run the following command. (If built in test mode, as of now the pwd is test0000.)</a:t>
            </a:r>
          </a:p>
          <a:p>
            <a:pPr lvl="1"/>
            <a:r>
              <a:rPr lang="x-none" altLang="en-US"/>
              <a:t>$ sudo chromeos-install --dst /dev/mmcblk0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72500" lnSpcReduction="20000"/>
          </a:bodyPr>
          <a:lstStyle/>
          <a:p>
            <a:pPr fontAlgn="auto">
              <a:lnSpc>
                <a:spcPct val="150000"/>
              </a:lnSpc>
            </a:pPr>
            <a:r>
              <a:rPr lang="en-US" altLang="zh-CN"/>
              <a:t>Equery can be used to collect a variaty of information from Portage. Some common usages are:</a:t>
            </a:r>
          </a:p>
          <a:p>
            <a:pPr lvl="1" fontAlgn="auto">
              <a:lnSpc>
                <a:spcPct val="150000"/>
              </a:lnSpc>
            </a:pPr>
            <a:r>
              <a:rPr lang="x-none" altLang="en-US"/>
              <a:t>emerge-$BOARD --search kernel: Search 'kernel' packages in current codebase</a:t>
            </a:r>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p>
          <a:p>
            <a:pPr lvl="1" fontAlgn="auto">
              <a:lnSpc>
                <a:spcPct val="150000"/>
              </a:lnSpc>
            </a:pPr>
            <a:r>
              <a:rPr lang="en-US" altLang="zh-CN"/>
              <a:t>equery which &lt;package&gt;: tells you which ebuild is used for </a:t>
            </a:r>
            <a:r>
              <a:rPr lang="x-none" altLang="en-US"/>
              <a:t>the spcified</a:t>
            </a:r>
            <a:r>
              <a:rPr lang="en-US" altLang="zh-CN"/>
              <a:t> package</a:t>
            </a:r>
          </a:p>
          <a:p>
            <a:pPr lvl="1" fontAlgn="auto">
              <a:lnSpc>
                <a:spcPct val="150000"/>
              </a:lnSpc>
            </a:pPr>
            <a:r>
              <a:rPr lang="en-US" altLang="zh-CN"/>
              <a:t>equery depends &lt;package&gt;: tells you what pakages are dependent on a package</a:t>
            </a:r>
          </a:p>
          <a:p>
            <a:pPr lvl="1" fontAlgn="auto">
              <a:lnSpc>
                <a:spcPct val="150000"/>
              </a:lnSpc>
            </a:pPr>
            <a:r>
              <a:rPr lang="en-US" altLang="zh-CN"/>
              <a:t>equery files &lt;package&gt;: tells you what files installed belonging to a particular package</a:t>
            </a:r>
          </a:p>
          <a:p>
            <a:pPr lvl="1" fontAlgn="auto">
              <a:lnSpc>
                <a:spcPct val="150000"/>
              </a:lnSpc>
            </a:pPr>
            <a:r>
              <a:rPr lang="en-US" altLang="zh-CN"/>
              <a:t>equery uses &lt;package&gt;: tells you what USE flags are enabled for a package</a:t>
            </a:r>
          </a:p>
          <a:p>
            <a:pPr lvl="1" fontAlgn="auto">
              <a:lnSpc>
                <a:spcPct val="150000"/>
              </a:lnSpc>
            </a:pPr>
            <a:r>
              <a:rPr lang="en-US" altLang="zh-CN"/>
              <a:t>equery-$BOARD g &lt;package-name&gt;: Show the dependency graph for a package</a:t>
            </a:r>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p>
          <a:p>
            <a:pPr lvl="1" fontAlgn="auto">
              <a:lnSpc>
                <a:spcPct val="150000"/>
              </a:lnSpc>
            </a:pPr>
            <a:r>
              <a:rPr lang="x-none" altLang="en-US"/>
              <a:t>equery list '*' --format '$name' | xargs -n1 --replace emerge --search '%^{}$' 2&gt;/dev/null | egrep -e "^[*]|Description" | sed \  -e "s/Description://" | awk 'BEGIN {RS="*";FS="\n"} { printf "%-38s %s\n",$1, $2 }'</a:t>
            </a:r>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p>
          <a:p>
            <a:pPr lvl="1"/>
            <a:r>
              <a:rPr lang="en-US"/>
              <a:t>In order to use the Dynamic Debugging, the CONFIG_DYNAMIC_DEBUG must be set in the kernel configuration.</a:t>
            </a:r>
          </a:p>
          <a:p>
            <a:pPr lvl="1"/>
            <a:r>
              <a:rPr lang="en-US"/>
              <a:t>All BCP release kernel enabled this feature by default.</a:t>
            </a:r>
          </a:p>
          <a:p>
            <a:pPr lvl="0"/>
            <a:r>
              <a:rPr lang="en-US"/>
              <a:t>Enable logging</a:t>
            </a:r>
          </a:p>
          <a:p>
            <a:pPr lvl="1"/>
            <a:r>
              <a:rPr lang="en-US"/>
              <a:t>With Dynamic Debug feature, you can enable the kernel logging in various way and here are examples:</a:t>
            </a:r>
          </a:p>
          <a:p>
            <a:pPr lvl="1"/>
            <a:r>
              <a:rPr lang="x-none" altLang="en-US"/>
              <a:t>Enable by module</a:t>
            </a:r>
          </a:p>
          <a:p>
            <a:pPr lvl="2"/>
            <a:r>
              <a:rPr lang="en-US"/>
              <a:t>// Enable bluetooth module</a:t>
            </a:r>
          </a:p>
          <a:p>
            <a:pPr lvl="2"/>
            <a:r>
              <a:rPr lang="en-US"/>
              <a:t>$ sudo echo -n 'module bluetooth +pfm' &gt; /sys/kernel/debug/dynamic_debug/control</a:t>
            </a:r>
          </a:p>
          <a:p>
            <a:pPr lvl="2"/>
            <a:r>
              <a:rPr lang="en-US"/>
              <a:t>// Enable btusb module</a:t>
            </a:r>
          </a:p>
          <a:p>
            <a:pPr lvl="2"/>
            <a:r>
              <a:rPr lang="en-US"/>
              <a:t>$ sudo echo -n 'module btusb +pfm' &gt; /sys/kernel/debug/dynamic_debug/control</a:t>
            </a:r>
          </a:p>
          <a:p>
            <a:pPr lvl="2"/>
            <a:r>
              <a:rPr lang="en-US"/>
              <a:t>// Enable btintel module</a:t>
            </a:r>
          </a:p>
          <a:p>
            <a:pPr lvl="2"/>
            <a:r>
              <a:rPr lang="en-US"/>
              <a:t>$ sudo echo -n 'module btintel +pfm' &gt; /sys/kernel/debug/dynamic_debug/control</a:t>
            </a:r>
          </a:p>
          <a:p>
            <a:pPr lvl="1"/>
            <a:r>
              <a:rPr lang="x-none" altLang="en-US"/>
              <a:t>Enable by filename</a:t>
            </a:r>
          </a:p>
          <a:p>
            <a:pPr lvl="2"/>
            <a:r>
              <a:rPr lang="x-none" altLang="en-US"/>
              <a:t>// enable btusb.c</a:t>
            </a:r>
          </a:p>
          <a:p>
            <a:pPr lvl="2"/>
            <a:r>
              <a:rPr lang="x-none" altLang="en-US"/>
              <a:t>$ sudo echo -n 'file btusb.c +pfm' &gt; /sys/kernel/debug/dynamic_debug/control</a:t>
            </a:r>
          </a:p>
          <a:p>
            <a:pPr lvl="2"/>
            <a:r>
              <a:rPr lang="x-none" altLang="en-US"/>
              <a:t>// enable hci_core.c</a:t>
            </a:r>
          </a:p>
          <a:p>
            <a:pPr lvl="2"/>
            <a:r>
              <a:rPr lang="x-none" altLang="en-US"/>
              <a:t>$ sudo echo -n 'file hci_core.c +pfm' &gt; /sys/kernel/debug/dynamic_debug/control</a:t>
            </a:r>
          </a:p>
          <a:p>
            <a:pPr lvl="0"/>
            <a:r>
              <a:rPr lang="x-none" altLang="en-US"/>
              <a:t>Another log messages</a:t>
            </a:r>
          </a:p>
          <a:p>
            <a:pPr lvl="1"/>
            <a:r>
              <a:rPr lang="x-none" altLang="en-US"/>
              <a:t>dmesg</a:t>
            </a:r>
          </a:p>
          <a:p>
            <a:pPr lvl="1"/>
            <a:r>
              <a:rPr lang="x-none" altLang="en-US"/>
              <a:t>syslog: $ tail -f /var/log/syslog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p>
          <a:p>
            <a:r>
              <a:rPr lang="en-US"/>
              <a:t>src/overlays/overlay-$BOARD but for devices still in development this may be in</a:t>
            </a:r>
          </a:p>
          <a:p>
            <a:r>
              <a:rPr lang="en-US"/>
              <a:t>src/private-overlays/overlay-$BOARD-private within the Chrome OS internal checkout.</a:t>
            </a:r>
          </a:p>
          <a:p>
            <a:r>
              <a:rPr lang="en-US"/>
              <a:t>The overlay should contain a "bsp" package, in chromeos-base/chromeos-bsp-$BOARD, with an</a:t>
            </a:r>
          </a:p>
          <a:p>
            <a:r>
              <a:rPr lang="en-US"/>
              <a:t>accompanying files directory. Do not mistake this for the "chromeos-bsp-$BOARD-private" overlay,</a:t>
            </a:r>
          </a:p>
          <a:p>
            <a:r>
              <a:rPr lang="en-US"/>
              <a:t>which does not generally have accompanying files.</a:t>
            </a:r>
          </a:p>
          <a:p>
            <a:r>
              <a:rPr lang="en-US"/>
              <a:t>Add a file called main.conf to the files directory containing the following:</a:t>
            </a:r>
          </a:p>
          <a:p>
            <a:r>
              <a:rPr lang="en-US"/>
              <a:t>[General]</a:t>
            </a:r>
          </a:p>
          <a:p>
            <a:r>
              <a:rPr lang="en-US"/>
              <a:t>DeviceID = bluetooth:00E0:XXXX:0400</a:t>
            </a:r>
          </a:p>
          <a:p>
            <a:r>
              <a:rPr lang="en-US"/>
              <a:t>Modify the ebuild file for the bsp package, adding to the src_install section:</a:t>
            </a:r>
          </a:p>
          <a:p>
            <a:r>
              <a:rPr lang="en-US"/>
              <a:t># Install Bluetooth ID override.</a:t>
            </a:r>
          </a:p>
          <a:p>
            <a:r>
              <a:rPr lang="en-US"/>
              <a:t>insinto "/etc/bluetooth"</a:t>
            </a:r>
          </a:p>
          <a:p>
            <a:r>
              <a:rPr lang="en-US"/>
              <a:t>doins "${FILESDIR}/main.conf"</a:t>
            </a:r>
          </a:p>
          <a:p>
            <a:r>
              <a:rPr lang="en-US"/>
              <a:t>Don't forget to rename the ebuild symlink to increase the revision number.</a:t>
            </a:r>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p>
          <a:p>
            <a:r>
              <a:rPr lang="en-US"/>
              <a:t>Modalias: bluetooth:v00E0p XXXX d0400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p>
          <a:p>
            <a:pPr marL="0" indent="0">
              <a:buNone/>
            </a:pPr>
            <a:r>
              <a:rPr lang="x-none" altLang="en-US"/>
              <a:t>~/chromiumos/src/third_party/kernel/v3.10/drivers</a:t>
            </a:r>
          </a:p>
          <a:p>
            <a:pPr marL="0" indent="0">
              <a:buNone/>
            </a:pPr>
            <a:r>
              <a:rPr lang="x-none" altLang="en-US"/>
              <a:t>2. Add the hello config to chrome build system</a:t>
            </a:r>
          </a:p>
          <a:p>
            <a:pPr marL="0" indent="0">
              <a:buNone/>
            </a:pPr>
            <a:r>
              <a:rPr lang="x-none" altLang="en-US"/>
              <a:t>~/chromiumos/src/third_party/chromiumos-overlay/eclass</a:t>
            </a:r>
          </a:p>
          <a:p>
            <a:pPr marL="0" indent="0">
              <a:buNone/>
            </a:pPr>
            <a:r>
              <a:rPr lang="x-none" altLang="en-US"/>
              <a:t>3. Modify the customized YourPlatformName config</a:t>
            </a:r>
          </a:p>
          <a:p>
            <a:pPr marL="0" indent="0">
              <a:buNone/>
            </a:pPr>
            <a:r>
              <a:rPr lang="x-none" altLang="en-US"/>
              <a:t>~/chromiumos/src/overlays/overlay-YourPlatformName</a:t>
            </a:r>
          </a:p>
          <a:p>
            <a:pPr marL="0" indent="0">
              <a:buNone/>
            </a:pPr>
            <a:r>
              <a:rPr lang="x-none" altLang="en-US"/>
              <a:t>4. Make &amp; update kernel</a:t>
            </a:r>
          </a:p>
          <a:p>
            <a:pPr marL="0" indent="0">
              <a:buNone/>
            </a:pPr>
            <a:r>
              <a:rPr lang="x-none" altLang="en-US"/>
              <a:t>emerge-YourPlatformName chromeos-kernel-3_10 &amp;&amp; update_kernel.sh --remote=$IP</a:t>
            </a:r>
          </a:p>
          <a:p>
            <a:pPr marL="0" indent="0">
              <a:buNone/>
            </a:pPr>
            <a:r>
              <a:rPr lang="x-none" altLang="en-US"/>
              <a:t>5. For debug, use "dmesg | grep Hello"</a:t>
            </a:r>
          </a:p>
          <a:p>
            <a:pPr marL="0" indent="0">
              <a:buNone/>
            </a:pPr>
            <a:endParaRPr lang="x-none" altLang="en-US"/>
          </a:p>
          <a:p>
            <a:pPr marL="0" indent="0">
              <a:buNone/>
            </a:pP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p>
          <a:p>
            <a:pPr lvl="1"/>
            <a:r>
              <a:rPr lang="en-US"/>
              <a:t>SEP provides extensive power monitoring on a platform</a:t>
            </a:r>
          </a:p>
          <a:p>
            <a:pPr lvl="1"/>
            <a:r>
              <a:rPr lang="en-US"/>
              <a:t>SoCWatch is a command line tool which can be used to measure system behaviors that impacts power consumption including (but not limited to)</a:t>
            </a:r>
          </a:p>
          <a:p>
            <a:pPr lvl="2"/>
            <a:r>
              <a:rPr lang="en-US"/>
              <a:t>C/P/D/S-state residencies</a:t>
            </a:r>
          </a:p>
          <a:p>
            <a:pPr lvl="2"/>
            <a:r>
              <a:rPr lang="en-US"/>
              <a:t>Thermals</a:t>
            </a:r>
          </a:p>
          <a:p>
            <a:pPr lvl="2"/>
            <a:r>
              <a:rPr lang="en-US"/>
              <a:t>Energy consumption</a:t>
            </a:r>
          </a:p>
          <a:p>
            <a:pPr lvl="2"/>
            <a:r>
              <a:rPr lang="en-US"/>
              <a:t>Bandwidth</a:t>
            </a:r>
          </a:p>
          <a:p>
            <a:pPr lvl="2"/>
            <a:r>
              <a:rPr lang="en-US"/>
              <a:t>Wakeups</a:t>
            </a:r>
          </a:p>
          <a:p>
            <a:pPr lvl="0"/>
            <a:r>
              <a:rPr lang="en-US"/>
              <a:t>Build a ChromeOS Image with SoCWatch</a:t>
            </a:r>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p>
          <a:p>
            <a:pPr lvl="0"/>
            <a:r>
              <a:rPr lang="x-none" altLang="en-US"/>
              <a:t>Installing SEP</a:t>
            </a:r>
          </a:p>
          <a:p>
            <a:pPr lvl="1"/>
            <a:r>
              <a:rPr lang="x-none" altLang="en-US"/>
              <a:t>Run below command on development system where you built the ChromeOS image. Make sure you are in the chroot directory: &lt;cr&gt;$ ./start_devserver</a:t>
            </a:r>
          </a:p>
          <a:p>
            <a:pPr lvl="1"/>
            <a:r>
              <a:rPr lang="x-none" altLang="en-US"/>
              <a:t>On the DUT run following commands to pull down SEP explicitly.  "gmerge" runs on your DUT and contacts your development machine to build packages.</a:t>
            </a:r>
          </a:p>
          <a:p>
            <a:pPr lvl="2"/>
            <a:r>
              <a:rPr lang="x-none" altLang="en-US"/>
              <a:t>crosh&gt; shell</a:t>
            </a:r>
          </a:p>
          <a:p>
            <a:pPr lvl="2"/>
            <a:r>
              <a:rPr lang="x-none" altLang="en-US"/>
              <a:t>$ sudo bash</a:t>
            </a:r>
          </a:p>
          <a:p>
            <a:pPr lvl="2"/>
            <a:r>
              <a:rPr lang="x-none" altLang="en-US"/>
              <a:t># gmerge sep --accept_stable</a:t>
            </a:r>
          </a:p>
          <a:p>
            <a:pPr lvl="1"/>
            <a:r>
              <a:rPr lang="x-none" altLang="en-US"/>
              <a:t>You may run out of space on the / partition. The workaround would be to symlink /opt/sep to /usr/local/opt/sep, then rerun the above commands.</a:t>
            </a:r>
          </a:p>
          <a:p>
            <a:pPr lvl="2"/>
            <a:r>
              <a:rPr lang="x-none" altLang="en-US"/>
              <a:t>crosh&gt; shell</a:t>
            </a:r>
          </a:p>
          <a:p>
            <a:pPr lvl="2"/>
            <a:r>
              <a:rPr lang="x-none" altLang="en-US"/>
              <a:t>$ sudo bash</a:t>
            </a:r>
          </a:p>
          <a:p>
            <a:pPr lvl="2"/>
            <a:r>
              <a:rPr lang="x-none" altLang="en-US"/>
              <a:t># ln -s /opt/sep /usr/local/opt/sept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p>
          <a:p>
            <a:r>
              <a:rPr lang="en-US"/>
              <a:t>RO_VPD</a:t>
            </a:r>
          </a:p>
          <a:p>
            <a:r>
              <a:rPr lang="en-US"/>
              <a:t>    Serial Number</a:t>
            </a:r>
          </a:p>
          <a:p>
            <a:r>
              <a:rPr lang="en-US"/>
              <a:t>    Initial Locale</a:t>
            </a:r>
          </a:p>
          <a:p>
            <a:r>
              <a:rPr lang="en-US"/>
              <a:t>    Initial Time Zone</a:t>
            </a:r>
          </a:p>
          <a:p>
            <a:r>
              <a:rPr lang="en-US"/>
              <a:t>    Keyboard Layout</a:t>
            </a:r>
          </a:p>
          <a:p>
            <a:r>
              <a:rPr lang="en-US"/>
              <a:t>RW_VPD</a:t>
            </a:r>
          </a:p>
          <a:p>
            <a:r>
              <a:rPr lang="en-US"/>
              <a:t>    Activation Date</a:t>
            </a:r>
          </a:p>
          <a:p>
            <a:r>
              <a:rPr lang="en-US"/>
              <a:t>    Registration Codes</a:t>
            </a:r>
          </a:p>
          <a:p>
            <a:r>
              <a:rPr lang="en-US"/>
              <a:t>Tool: vpd</a:t>
            </a:r>
          </a:p>
          <a:p>
            <a:r>
              <a:rPr lang="en-US"/>
              <a:t>Display contents of read-only VPD</a:t>
            </a:r>
          </a:p>
          <a:p>
            <a:pPr lvl="1"/>
            <a:r>
              <a:rPr lang="en-US"/>
              <a:t> # vpd -i RO_VPD -l</a:t>
            </a:r>
          </a:p>
          <a:p>
            <a:pPr lvl="0"/>
            <a:r>
              <a:rPr lang="en-US"/>
              <a:t>Display contents of read-write VPD</a:t>
            </a:r>
          </a:p>
          <a:p>
            <a:pPr lvl="1"/>
            <a:r>
              <a:rPr lang="en-US"/>
              <a:t> # vpd -i RW_VPD -l</a:t>
            </a:r>
          </a:p>
          <a:p>
            <a:pPr lvl="0"/>
            <a:r>
              <a:rPr lang="en-US"/>
              <a:t>Erase and reformat read-only VPD</a:t>
            </a:r>
          </a:p>
          <a:p>
            <a:pPr lvl="1"/>
            <a:r>
              <a:rPr lang="en-US"/>
              <a:t> # vpd -i RO_VPD -O</a:t>
            </a:r>
          </a:p>
          <a:p>
            <a:pPr lvl="0"/>
            <a:r>
              <a:rPr lang="en-US"/>
              <a:t>Add serial number to read-only VPD</a:t>
            </a:r>
          </a:p>
          <a:p>
            <a:pPr lvl="1"/>
            <a:r>
              <a:rPr lang="en-US"/>
              <a:t> # vpd -i RO_VPD -s serial_number=1234567890</a:t>
            </a:r>
          </a:p>
          <a:p>
            <a:r>
              <a:rPr lang="en-US"/>
              <a:t>Read back serial number value</a:t>
            </a:r>
          </a:p>
          <a:p>
            <a:pPr lvl="1"/>
            <a:r>
              <a:rPr lang="en-US"/>
              <a:t> # vpd -i RO_VPD -g serial_number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p>
          <a:p>
            <a:pPr lvl="1"/>
            <a:r>
              <a:rPr lang="x-none" altLang="en-US" sz="1800"/>
              <a:t>Inside Chromium OS runtime environment, </a:t>
            </a:r>
            <a:r>
              <a:rPr lang="en-US" sz="1800"/>
              <a:t>review the eMMC device information </a:t>
            </a:r>
            <a:r>
              <a:rPr lang="x-none" altLang="en-US" sz="1800"/>
              <a:t>via</a:t>
            </a:r>
            <a:r>
              <a:rPr lang="en-US" sz="1800"/>
              <a:t> /var/log/storage_info.txt</a:t>
            </a:r>
          </a:p>
          <a:p>
            <a:pPr lvl="1"/>
            <a:r>
              <a:rPr lang="x-none" altLang="en-US" sz="1800"/>
              <a:t>CL Reference: https://chromium-review.googlesource.com/c/chromiumos/platform/depthcharge/+/238101</a:t>
            </a:r>
          </a:p>
          <a:p>
            <a:pPr lvl="0"/>
            <a:r>
              <a:rPr lang="x-none" altLang="en-US"/>
              <a:t>Host info - </a:t>
            </a:r>
            <a:r>
              <a:rPr lang="x-none" altLang="en-US" sz="1800"/>
              <a:t>cat /sys/kernel/debug/mmc0/</a:t>
            </a:r>
          </a:p>
          <a:p>
            <a:pPr lvl="0"/>
            <a:r>
              <a:rPr lang="x-none" altLang="en-US"/>
              <a:t>Throughput</a:t>
            </a:r>
          </a:p>
          <a:p>
            <a:pPr lvl="1"/>
            <a:r>
              <a:rPr lang="x-none" altLang="en-US"/>
              <a:t>Read: </a:t>
            </a:r>
            <a:r>
              <a:rPr lang="x-none" altLang="en-US" sz="1800"/>
              <a:t>hdparm -Tt --direct /dev/mmcblk0</a:t>
            </a:r>
          </a:p>
          <a:p>
            <a:pPr lvl="1"/>
            <a:r>
              <a:rPr lang="x-none" altLang="en-US"/>
              <a:t>Write: </a:t>
            </a:r>
          </a:p>
          <a:p>
            <a:pPr lvl="2"/>
            <a:r>
              <a:rPr lang="x-none" altLang="en-US" sz="1400"/>
              <a:t>localhost ~ # cd /mnt/stateful_partition</a:t>
            </a:r>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2"/>
          <a:stretch>
            <a:fillRect/>
          </a:stretch>
        </p:blipFill>
        <p:spPr>
          <a:xfrm>
            <a:off x="7012940" y="1012190"/>
            <a:ext cx="5087620" cy="2687955"/>
          </a:xfrm>
          <a:prstGeom prst="rect">
            <a:avLst/>
          </a:prstGeom>
        </p:spPr>
      </p:pic>
      <p:pic>
        <p:nvPicPr>
          <p:cNvPr id="5" name="Picture 4"/>
          <p:cNvPicPr>
            <a:picLocks noChangeAspect="1"/>
          </p:cNvPicPr>
          <p:nvPr/>
        </p:nvPicPr>
        <p:blipFill>
          <a:blip r:embed="rId3"/>
          <a:stretch>
            <a:fillRect/>
          </a:stretch>
        </p:blipFill>
        <p:spPr>
          <a:xfrm>
            <a:off x="7146290" y="4083685"/>
            <a:ext cx="4870450" cy="25463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p>
          <a:p>
            <a:r>
              <a:rPr lang="en-US"/>
              <a:t># echo function &gt; current_tracer</a:t>
            </a:r>
          </a:p>
          <a:p>
            <a:r>
              <a:rPr lang="en-US"/>
              <a:t># cat trace     # this dumps current trace buffer</a:t>
            </a:r>
          </a:p>
          <a:p>
            <a:r>
              <a:rPr lang="en-US"/>
              <a:t># echo nop &gt; current_tracer</a:t>
            </a:r>
          </a:p>
          <a:p>
            <a:r>
              <a:rPr lang="en-US"/>
              <a:t>There is one tip you can dump the trace buffer while panic, along with Oops message, either using sysctl or /proc</a:t>
            </a:r>
          </a:p>
          <a:p>
            <a:r>
              <a:rPr lang="en-US"/>
              <a:t># cd /proc/sys/kernel</a:t>
            </a:r>
          </a:p>
          <a:p>
            <a:r>
              <a:rPr lang="en-US"/>
              <a:t># echo 1 &gt; ftrace_dump_on_oops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p>
          <a:p>
            <a:pPr lvl="1"/>
            <a:r>
              <a:rPr lang="en-US"/>
              <a:t>provide debug key into bootargs kernel parameters</a:t>
            </a:r>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p>
          <a:p>
            <a:pPr lvl="1"/>
            <a:r>
              <a:rPr lang="en-US"/>
              <a:t>upon the kernel booted and the prompt appear to enable debug level messages by executing either dmesg -n 8 or echo 8 &gt; /proc/sys/kernel/printk</a:t>
            </a:r>
          </a:p>
          <a:p>
            <a:pPr lvl="1"/>
            <a:r>
              <a:rPr lang="en-US"/>
              <a:t>mount the debug filesystem manually by executing the following command </a:t>
            </a:r>
            <a:r>
              <a:rPr lang="x-none" altLang="en-US"/>
              <a:t>or add the this under your /etc/fstab to make the mount go automatic when you reboot</a:t>
            </a:r>
            <a:r>
              <a:rPr lang="en-US"/>
              <a:t>:</a:t>
            </a:r>
          </a:p>
          <a:p>
            <a:pPr lvl="2"/>
            <a:r>
              <a:rPr lang="en-US"/>
              <a:t>mount -t debugfs none /sys/kernel/debug</a:t>
            </a:r>
          </a:p>
          <a:p>
            <a:pPr lvl="2"/>
            <a:r>
              <a:rPr lang="en-US"/>
              <a:t>Once done, do:</a:t>
            </a:r>
          </a:p>
          <a:p>
            <a:pPr lvl="2"/>
            <a:r>
              <a:rPr lang="en-US"/>
              <a:t>ls /sys/kernel/debug</a:t>
            </a:r>
          </a:p>
          <a:p>
            <a:pPr lvl="0"/>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p>
          <a:p>
            <a:pPr fontAlgn="auto">
              <a:lnSpc>
                <a:spcPct val="100000"/>
              </a:lnSpc>
            </a:pPr>
            <a:r>
              <a:rPr lang="en-US"/>
              <a:t>Mount the debugfs filesystem</a:t>
            </a:r>
          </a:p>
          <a:p>
            <a:pPr lvl="1" fontAlgn="auto">
              <a:lnSpc>
                <a:spcPct val="100000"/>
              </a:lnSpc>
            </a:pPr>
            <a:r>
              <a:rPr lang="en-US"/>
              <a:t>mount -t debugfs none /sys/kernel/debug</a:t>
            </a:r>
          </a:p>
          <a:p>
            <a:pPr lvl="0" fontAlgn="auto">
              <a:lnSpc>
                <a:spcPct val="100000"/>
              </a:lnSpc>
            </a:pPr>
            <a:r>
              <a:rPr lang="en-US"/>
              <a:t>Enter the ftrace the working directory</a:t>
            </a:r>
          </a:p>
          <a:p>
            <a:pPr lvl="1" fontAlgn="auto">
              <a:lnSpc>
                <a:spcPct val="100000"/>
              </a:lnSpc>
            </a:pPr>
            <a:r>
              <a:rPr lang="en-US"/>
              <a:t>cd /sys/kernel/debug/tracing</a:t>
            </a:r>
          </a:p>
          <a:p>
            <a:pPr lvl="0" fontAlgn="auto">
              <a:lnSpc>
                <a:spcPct val="100000"/>
              </a:lnSpc>
            </a:pPr>
            <a:r>
              <a:rPr lang="en-US"/>
              <a:t>Start to capture data using the "function" tracer</a:t>
            </a:r>
          </a:p>
          <a:p>
            <a:pPr lvl="1" fontAlgn="auto">
              <a:lnSpc>
                <a:spcPct val="100000"/>
              </a:lnSpc>
            </a:pPr>
            <a:r>
              <a:rPr lang="en-US"/>
              <a:t>echo 0 &gt; /sys/kernel/debug/tracing/tracing_enabled</a:t>
            </a:r>
          </a:p>
          <a:p>
            <a:pPr lvl="1" fontAlgn="auto">
              <a:lnSpc>
                <a:spcPct val="100000"/>
              </a:lnSpc>
            </a:pPr>
            <a:r>
              <a:rPr lang="en-US"/>
              <a:t>echo 1 &gt; /proc/sys/kernel/ftrace_enabled</a:t>
            </a:r>
          </a:p>
          <a:p>
            <a:pPr lvl="1" fontAlgn="auto">
              <a:lnSpc>
                <a:spcPct val="100000"/>
              </a:lnSpc>
            </a:pPr>
            <a:r>
              <a:rPr lang="en-US"/>
              <a:t>echo function &gt; /sys/kernel/debug/tracing/current_tracer</a:t>
            </a:r>
          </a:p>
          <a:p>
            <a:pPr lvl="1" fontAlgn="auto">
              <a:lnSpc>
                <a:spcPct val="100000"/>
              </a:lnSpc>
            </a:pPr>
            <a:r>
              <a:rPr lang="en-US"/>
              <a:t>echo 1 &gt; /sys/kernel/debug/tracing/tracing_on</a:t>
            </a:r>
          </a:p>
          <a:p>
            <a:pPr lvl="1" fontAlgn="auto">
              <a:lnSpc>
                <a:spcPct val="100000"/>
              </a:lnSpc>
            </a:pPr>
            <a:r>
              <a:rPr lang="en-US"/>
              <a:t>echo 1 &gt; /sys/kernel/debug/tracing/tracing_enabled</a:t>
            </a:r>
          </a:p>
          <a:p>
            <a:pPr lvl="1" fontAlgn="auto">
              <a:lnSpc>
                <a:spcPct val="100000"/>
              </a:lnSpc>
            </a:pPr>
            <a:r>
              <a:rPr lang="en-US"/>
              <a:t>... your work ...</a:t>
            </a:r>
          </a:p>
          <a:p>
            <a:pPr lvl="0" fontAlgn="auto">
              <a:lnSpc>
                <a:spcPct val="100000"/>
              </a:lnSpc>
            </a:pPr>
            <a:r>
              <a:rPr lang="en-US"/>
              <a:t>Start to capture data using the "function graph" tracer</a:t>
            </a:r>
          </a:p>
          <a:p>
            <a:pPr lvl="1" fontAlgn="auto">
              <a:lnSpc>
                <a:spcPct val="100000"/>
              </a:lnSpc>
            </a:pPr>
            <a:r>
              <a:rPr lang="en-US"/>
              <a:t>echo function_graph &gt; /sys/kernel/debug/tracing/current_tracer</a:t>
            </a:r>
          </a:p>
          <a:p>
            <a:pPr lvl="0" fontAlgn="auto">
              <a:lnSpc>
                <a:spcPct val="100000"/>
              </a:lnSpc>
            </a:pPr>
            <a:r>
              <a:rPr lang="en-US"/>
              <a:t>Stop and view data</a:t>
            </a:r>
          </a:p>
          <a:p>
            <a:pPr lvl="1" fontAlgn="auto">
              <a:lnSpc>
                <a:spcPct val="100000"/>
              </a:lnSpc>
            </a:pPr>
            <a:r>
              <a:rPr lang="en-US"/>
              <a:t>echo 0 &gt; /sys/kernel/debug/tracing/tracing_enabled</a:t>
            </a:r>
          </a:p>
          <a:p>
            <a:pPr lvl="1" fontAlgn="auto">
              <a:lnSpc>
                <a:spcPct val="100000"/>
              </a:lnSpc>
            </a:pPr>
            <a:r>
              <a:rPr lang="en-US"/>
              <a:t>cat /sys/kernel/debug/tracing/trace &gt; data.file</a:t>
            </a:r>
          </a:p>
          <a:p>
            <a:pPr lvl="1" fontAlgn="auto">
              <a:lnSpc>
                <a:spcPct val="100000"/>
              </a:lnSpc>
            </a:pPr>
            <a:r>
              <a:rPr lang="en-US"/>
              <a:t>vi data.file</a:t>
            </a:r>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p>
          <a:p>
            <a:r>
              <a:rPr lang="en-US" sz="1400"/>
              <a:t>#</a:t>
            </a:r>
          </a:p>
          <a:p>
            <a:r>
              <a:rPr lang="en-US" sz="1400"/>
              <a:t># CPU  DURATION                  FUNCTION CALLS</a:t>
            </a:r>
          </a:p>
          <a:p>
            <a:r>
              <a:rPr lang="en-US" sz="1400"/>
              <a:t># |     |   |                     |   |   |   |</a:t>
            </a:r>
          </a:p>
          <a:p>
            <a:r>
              <a:rPr lang="en-US" sz="1400"/>
              <a:t> 1)   2.964 us    |              sub_preempt_count();</a:t>
            </a:r>
          </a:p>
          <a:p>
            <a:r>
              <a:rPr lang="en-US" sz="1400"/>
              <a:t> 1)   1.893 us    |              add_preempt_count();</a:t>
            </a:r>
          </a:p>
          <a:p>
            <a:r>
              <a:rPr lang="en-US" sz="1400"/>
              <a:t> 1)   1.853 us    |              sub_preempt_count();</a:t>
            </a:r>
          </a:p>
          <a:p>
            <a:r>
              <a:rPr lang="en-US" sz="1400"/>
              <a:t> 1)   1.883 us    |              add_preempt_count();</a:t>
            </a:r>
          </a:p>
          <a:p>
            <a:r>
              <a:rPr lang="en-US" sz="1400"/>
              <a:t> 1)   1.833 us    |              sub_preempt_count();</a:t>
            </a:r>
          </a:p>
          <a:p>
            <a:r>
              <a:rPr lang="en-US" sz="1400"/>
              <a:t> 1)   1.853 us    |              add_preempt_count();</a:t>
            </a:r>
          </a:p>
          <a:p>
            <a:r>
              <a:rPr lang="en-US" sz="1400"/>
              <a:t> 1)   1.863 us    |              sub_preempt_count();</a:t>
            </a:r>
          </a:p>
          <a:p>
            <a:r>
              <a:rPr lang="en-US" sz="1400"/>
              <a:t> 1)   1.803 us    |              add_preempt_count();</a:t>
            </a:r>
          </a:p>
          <a:p>
            <a:r>
              <a:rPr lang="en-US" sz="1400"/>
              <a:t> 1)   1.863 us    |              sub_preempt_count();</a:t>
            </a:r>
          </a:p>
          <a:p>
            <a:r>
              <a:rPr lang="en-US" sz="1400"/>
              <a:t> 1)   1.923 us    |              add_preempt_count();</a:t>
            </a:r>
          </a:p>
          <a:p>
            <a:r>
              <a:rPr lang="en-US" sz="1400"/>
              <a:t> 1)   1.843 us    |              sub_preempt_count();</a:t>
            </a:r>
          </a:p>
          <a:p>
            <a:r>
              <a:rPr lang="en-US" sz="1400"/>
              <a:t> 1)               |              add_preempt_count() {</a:t>
            </a:r>
          </a:p>
          <a:p>
            <a:r>
              <a:rPr lang="en-US" sz="1400"/>
              <a:t> 1)   ==========&gt; |</a:t>
            </a:r>
          </a:p>
          <a:p>
            <a:r>
              <a:rPr lang="en-US" sz="1400"/>
              <a:t> 1)               |                smp_apic_timer_interrupt() {</a:t>
            </a:r>
          </a:p>
          <a:p>
            <a:r>
              <a:rPr lang="en-US" sz="1400"/>
              <a:t> 1)               |                  apic_write() {</a:t>
            </a:r>
          </a:p>
          <a:p>
            <a:r>
              <a:rPr lang="en-US" sz="1400"/>
              <a:t> 1)   2.414 us    |                    native_apic_mem_write();</a:t>
            </a:r>
          </a:p>
          <a:p>
            <a:r>
              <a:rPr lang="en-US" sz="1400"/>
              <a:t> 1)   6.420 us    |                  }</a:t>
            </a:r>
          </a:p>
          <a:p>
            <a:r>
              <a:rPr lang="en-US" sz="1400"/>
              <a:t> 1)               |                  irq_enter() {</a:t>
            </a:r>
          </a:p>
          <a:p>
            <a:r>
              <a:rPr lang="en-US" sz="1400"/>
              <a:t> 1)   1.913 us    |                    rcu_irq_enter();</a:t>
            </a:r>
          </a:p>
          <a:p>
            <a:r>
              <a:rPr lang="en-US" sz="1400"/>
              <a:t> 1)   1.773 us    |                    idle_cpu();</a:t>
            </a:r>
          </a:p>
          <a:p>
            <a:r>
              <a:rPr lang="en-US" sz="1400"/>
              <a:t> 1)   1.843 us    |                    add_preempt_count();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p>
          <a:p>
            <a:r>
              <a:rPr lang="en-US"/>
              <a:t>#</a:t>
            </a:r>
          </a:p>
          <a:p>
            <a:r>
              <a:rPr lang="en-US"/>
              <a:t>stop tcsd</a:t>
            </a:r>
          </a:p>
          <a:p>
            <a:r>
              <a:rPr lang="en-US"/>
              <a:t>tpmc ppon</a:t>
            </a:r>
          </a:p>
          <a:p>
            <a:r>
              <a:rPr lang="en-US"/>
              <a:t>tpmc clear</a:t>
            </a:r>
          </a:p>
          <a:p>
            <a:r>
              <a:rPr lang="en-US"/>
              <a:t>tpmc enable</a:t>
            </a:r>
          </a:p>
          <a:p>
            <a:r>
              <a:rPr lang="en-US"/>
              <a:t>tpmc activate</a:t>
            </a:r>
          </a:p>
          <a:p>
            <a:r>
              <a:rPr lang="en-US"/>
              <a:t>tpmc write 0x1007 2 0 1 0 1 0 0 0 0 0x4f</a:t>
            </a:r>
          </a:p>
          <a:p>
            <a:r>
              <a:rPr lang="en-US"/>
              <a:t>tpmc write 0x1008 2 4c 57 52 47 1 0 1 0 0 0 0 0x55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p>
          <a:p>
            <a:pPr fontAlgn="auto">
              <a:lnSpc>
                <a:spcPct val="100000"/>
              </a:lnSpc>
            </a:pPr>
            <a:r>
              <a:rPr lang="en-US"/>
              <a:t>Step 2. Installing Crouton</a:t>
            </a:r>
          </a:p>
          <a:p>
            <a:pPr lvl="1" fontAlgn="auto">
              <a:lnSpc>
                <a:spcPct val="100000"/>
              </a:lnSpc>
            </a:pPr>
            <a:r>
              <a:rPr lang="en-US"/>
              <a:t>Step 2.1 Download the latest release of Crouton to your Chromebook: http://goo.gl/fd3zc</a:t>
            </a:r>
          </a:p>
          <a:p>
            <a:pPr lvl="1" fontAlgn="auto">
              <a:lnSpc>
                <a:spcPct val="100000"/>
              </a:lnSpc>
            </a:pPr>
            <a:r>
              <a:rPr lang="en-US"/>
              <a:t>Step 2.2 Install Crouton with the Xfce desktop</a:t>
            </a:r>
          </a:p>
          <a:p>
            <a:pPr lvl="0" fontAlgn="auto">
              <a:lnSpc>
                <a:spcPct val="100000"/>
              </a:lnSpc>
            </a:pPr>
            <a:r>
              <a:rPr lang="en-US"/>
              <a:t>Step 3. Run Ubuntu - sudo startxfce4</a:t>
            </a:r>
          </a:p>
          <a:p>
            <a:pPr lvl="0" fontAlgn="auto">
              <a:lnSpc>
                <a:spcPct val="100000"/>
              </a:lnSpc>
            </a:pPr>
            <a:r>
              <a:rPr lang="en-US"/>
              <a:t>Step 4. OS switch</a:t>
            </a:r>
          </a:p>
          <a:p>
            <a:pPr lvl="1" fontAlgn="auto">
              <a:lnSpc>
                <a:spcPct val="100000"/>
              </a:lnSpc>
            </a:pPr>
            <a:r>
              <a:rPr lang="en-US"/>
              <a:t>Chrome OS -&gt; Ubuntu : Alt+Ctrl+Shift+Back</a:t>
            </a:r>
          </a:p>
          <a:p>
            <a:pPr lvl="1" fontAlgn="auto">
              <a:lnSpc>
                <a:spcPct val="100000"/>
              </a:lnSpc>
            </a:pPr>
            <a:r>
              <a:rPr lang="en-US"/>
              <a:t>Ubuntu -&gt; Chrome OS : lt+Ctrl+Shift+Forward</a:t>
            </a:r>
          </a:p>
          <a:p>
            <a:pPr lvl="0" fontAlgn="auto">
              <a:lnSpc>
                <a:spcPct val="100000"/>
              </a:lnSpc>
            </a:pPr>
            <a:r>
              <a:rPr lang="en-US"/>
              <a:t>Advanced installation:</a:t>
            </a:r>
          </a:p>
          <a:p>
            <a:pPr lvl="1" fontAlgn="auto">
              <a:lnSpc>
                <a:spcPct val="100000"/>
              </a:lnSpc>
            </a:pPr>
            <a:r>
              <a:rPr lang="en-US"/>
              <a:t>sudo -i</a:t>
            </a:r>
          </a:p>
          <a:p>
            <a:pPr lvl="1" fontAlgn="auto">
              <a:lnSpc>
                <a:spcPct val="100000"/>
              </a:lnSpc>
            </a:pPr>
            <a:r>
              <a:rPr lang="en-US"/>
              <a:t>cd /home/user/{uuid}/Download</a:t>
            </a:r>
          </a:p>
          <a:p>
            <a:pPr lvl="1" fontAlgn="auto">
              <a:lnSpc>
                <a:spcPct val="100000"/>
              </a:lnSpc>
            </a:pPr>
            <a:r>
              <a:rPr lang="en-US"/>
              <a:t>List available target: sh ./crouton -t list</a:t>
            </a:r>
          </a:p>
          <a:p>
            <a:pPr lvl="1" fontAlgn="auto">
              <a:lnSpc>
                <a:spcPct val="100000"/>
              </a:lnSpc>
            </a:pPr>
            <a:r>
              <a:rPr lang="en-US"/>
              <a:t>List available release: sh ./crouton -r list</a:t>
            </a:r>
          </a:p>
          <a:p>
            <a:pPr lvl="1" fontAlgn="auto">
              <a:lnSpc>
                <a:spcPct val="100000"/>
              </a:lnSpc>
            </a:pPr>
            <a:r>
              <a:rPr lang="en-US"/>
              <a:t>Install Ubuntu 14.04 w/ Unity: sh ./crouton -t unity-desktop -r trusty</a:t>
            </a:r>
          </a:p>
          <a:p>
            <a:pPr lvl="1" fontAlgn="auto">
              <a:lnSpc>
                <a:spcPct val="100000"/>
              </a:lnSpc>
            </a:pPr>
            <a:r>
              <a:rPr lang="en-US"/>
              <a:t>Install Xfce w/ applications: sh ./crouton -t xfce-desktop</a:t>
            </a:r>
          </a:p>
          <a:p>
            <a:pPr lvl="1" fontAlgn="auto">
              <a:lnSpc>
                <a:spcPct val="100000"/>
              </a:lnSpc>
            </a:pPr>
            <a:r>
              <a:rPr lang="en-US"/>
              <a:t>Install LXDE w/ applications: sh ./crouton -t lxde-desktop</a:t>
            </a:r>
          </a:p>
          <a:p>
            <a:pPr lvl="1" fontAlgn="auto">
              <a:lnSpc>
                <a:spcPct val="100000"/>
              </a:lnSpc>
            </a:pPr>
            <a:r>
              <a:rPr lang="en-US"/>
              <a:t>Install GNOME w/ applications: sh  ./crouton -t gnome-desktop</a:t>
            </a:r>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2"/>
          <a:stretch>
            <a:fillRect/>
          </a:stretch>
        </p:blipFill>
        <p:spPr>
          <a:xfrm>
            <a:off x="6176010" y="690880"/>
            <a:ext cx="2528570" cy="1467485"/>
          </a:xfrm>
          <a:prstGeom prst="rect">
            <a:avLst/>
          </a:prstGeom>
        </p:spPr>
      </p:pic>
      <p:pic>
        <p:nvPicPr>
          <p:cNvPr id="5" name="Picture 4"/>
          <p:cNvPicPr>
            <a:picLocks noChangeAspect="1"/>
          </p:cNvPicPr>
          <p:nvPr/>
        </p:nvPicPr>
        <p:blipFill>
          <a:blip r:embed="rId3"/>
          <a:stretch>
            <a:fillRect/>
          </a:stretch>
        </p:blipFill>
        <p:spPr>
          <a:xfrm>
            <a:off x="7933690" y="2216150"/>
            <a:ext cx="3998595" cy="36099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p>
          <a:p>
            <a:r>
              <a:rPr lang="en-US" altLang="zh-CN"/>
              <a:t>Enable VT-x configuration in firmware</a:t>
            </a:r>
          </a:p>
          <a:p>
            <a:r>
              <a:rPr lang="en-US" altLang="zh-CN"/>
              <a:t>Enabling Crostini is simple, switch to the developers channel, then go into settings, scroll down to Linux (Beta), and enable it that causes a download of the Crostini/Linux support, and away you go.</a:t>
            </a:r>
          </a:p>
          <a:p>
            <a:r>
              <a:rPr lang="en-US" altLang="zh-CN"/>
              <a:t>For news about Crostini:  https://www.reddit.com/r/Crostini/</a:t>
            </a:r>
          </a:p>
          <a:p>
            <a:r>
              <a:rPr lang="en-US" altLang="zh-CN"/>
              <a:t>Crostini Wiki:  https://old.reddit.com/r/Crostini/wiki/index</a:t>
            </a:r>
          </a:p>
          <a:p>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p>
          <a:p>
            <a:pPr lvl="1"/>
            <a:r>
              <a:rPr lang="en-US"/>
              <a:t>ARC Welder is an extension for the Google Chrome browser that allows you to run Android applications directly in the browser. ARC Welder is often used as an alternative to "heavy" Android-emulators.</a:t>
            </a:r>
          </a:p>
          <a:p>
            <a:pPr lvl="1"/>
            <a:r>
              <a:rPr lang="en-US"/>
              <a:t>Working with an extension is quite simple. Just press the "Add your APK" key, specify the application file and select the size of the working window. That's all, now you can work with a mobile game or program directly in the browser. </a:t>
            </a:r>
          </a:p>
          <a:p>
            <a:pPr lvl="1"/>
            <a:r>
              <a:rPr lang="en-US"/>
              <a:t>Install ARC Welder (Manual)</a:t>
            </a:r>
          </a:p>
          <a:p>
            <a:pPr lvl="2"/>
            <a:r>
              <a:rPr lang="en-US"/>
              <a:t>Navigate to : https://developer.chrome.com/apps/getstarted_arc</a:t>
            </a:r>
          </a:p>
          <a:p>
            <a:pPr lvl="2"/>
            <a:r>
              <a:rPr lang="en-US"/>
              <a:t>Click on "The ARC Welder app"</a:t>
            </a:r>
          </a:p>
          <a:p>
            <a:pPr lvl="2"/>
            <a:r>
              <a:rPr lang="en-US"/>
              <a:t>Select "+ add to chrome"</a:t>
            </a:r>
          </a:p>
          <a:p>
            <a:pPr lvl="2"/>
            <a:r>
              <a:rPr lang="en-US"/>
              <a:t>This will take a few minutes while it downloads the ARC Welder and runtime.</a:t>
            </a:r>
          </a:p>
          <a:p>
            <a:pPr lvl="2"/>
            <a:r>
              <a:rPr lang="en-US"/>
              <a:t>Confirm it is installed : Settings, Extensions.</a:t>
            </a:r>
          </a:p>
          <a:p>
            <a:pPr lvl="2"/>
            <a:r>
              <a:rPr lang="en-US"/>
              <a:t>    Enable WebGL</a:t>
            </a:r>
          </a:p>
          <a:p>
            <a:pPr lvl="2"/>
            <a:r>
              <a:rPr lang="en-US"/>
              <a:t>Step 1: Type chrome://flags in the address bar</a:t>
            </a:r>
          </a:p>
          <a:p>
            <a:pPr lvl="2"/>
            <a:r>
              <a:rPr lang="en-US"/>
              <a:t>Step 2: Press Ctrl + f and type ” Rendering list “, “Override software rendering list” should come up, Now click on Enable and restart the browser.</a:t>
            </a:r>
          </a:p>
          <a:p>
            <a:pPr lvl="2"/>
            <a:r>
              <a:rPr lang="en-US"/>
              <a:t>Step 3: Close the Chrome window.</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p>
          <a:p>
            <a:pPr lvl="1"/>
            <a:r>
              <a:rPr lang="en-US" altLang="zh-CN"/>
              <a:t>https://chromium.googlesource.com/chromiumos/docs/+/master/containers_and_vms.md#Quickstart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p>
          <a:p>
            <a:endParaRPr lang="en-US" altLang="zh-CN"/>
          </a:p>
          <a:p>
            <a:r>
              <a:rPr lang="en-US" altLang="zh-CN"/>
              <a:t>Chromium OS UI --&gt; View --&gt; Aura --&gt; Ozone-gbm // DRM/KMS --&gt; i915 Device Driver</a:t>
            </a:r>
          </a:p>
          <a:p>
            <a:endParaRPr lang="en-US" altLang="zh-CN"/>
          </a:p>
          <a:p>
            <a:r>
              <a:rPr lang="en-US" altLang="zh-CN"/>
              <a:t>chromium android container wayland</a:t>
            </a:r>
          </a:p>
          <a:p>
            <a:r>
              <a:rPr lang="en-US" altLang="zh-CN"/>
              <a:t>https://www.phoronix.com/scan.php?page=news_item&amp;px=XDC2016-ARC-Wayland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3"/>
          <a:stretch>
            <a:fillRect/>
          </a:stretch>
        </p:blipFill>
        <p:spPr>
          <a:xfrm>
            <a:off x="7346315" y="636905"/>
            <a:ext cx="4533900" cy="2260600"/>
          </a:xfrm>
          <a:prstGeom prst="rect">
            <a:avLst/>
          </a:prstGeom>
        </p:spPr>
      </p:pic>
      <p:pic>
        <p:nvPicPr>
          <p:cNvPr id="5" name="图片 4"/>
          <p:cNvPicPr>
            <a:picLocks noChangeAspect="1"/>
          </p:cNvPicPr>
          <p:nvPr/>
        </p:nvPicPr>
        <p:blipFill>
          <a:blip r:embed="rId4"/>
          <a:stretch>
            <a:fillRect/>
          </a:stretch>
        </p:blipFill>
        <p:spPr>
          <a:xfrm>
            <a:off x="7009765" y="3465195"/>
            <a:ext cx="4941570" cy="32499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3"/>
          <a:stretch>
            <a:fillRect/>
          </a:stretch>
        </p:blipFill>
        <p:spPr>
          <a:xfrm>
            <a:off x="930275" y="1918335"/>
            <a:ext cx="10567035" cy="46253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3"/>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p>
          <a:p>
            <a:pPr lvl="0" fontAlgn="auto">
              <a:lnSpc>
                <a:spcPct val="100000"/>
              </a:lnSpc>
            </a:pPr>
            <a:r>
              <a:rPr lang="en-US"/>
              <a:t>D-BUS 的内部工作方式</a:t>
            </a:r>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p>
          <a:p>
            <a:pPr lvl="1" fontAlgn="auto">
              <a:lnSpc>
                <a:spcPct val="100000"/>
              </a:lnSpc>
            </a:pPr>
            <a:r>
              <a:rPr lang="en-US"/>
              <a:t>在 D-BUS 中有四种类型的消息：方法调用（method calls）、方法返回（method returns）、信号（signals） 和错误（errors）。</a:t>
            </a:r>
          </a:p>
          <a:p>
            <a:pPr lvl="1" fontAlgn="auto">
              <a:lnSpc>
                <a:spcPct val="100000"/>
              </a:lnSpc>
            </a:pPr>
            <a:r>
              <a:rPr lang="en-US"/>
              <a:t>服务（Services） 是 D-BUS 的最高层次抽象。</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p>
          <a:p>
            <a:pPr lvl="1" fontAlgn="auto">
              <a:lnSpc>
                <a:spcPct val="100000"/>
              </a:lnSpc>
            </a:pPr>
            <a:r>
              <a:rPr lang="en-US" dirty="0"/>
              <a:t>Build Chromium OS kernel</a:t>
            </a:r>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p>
          <a:p>
            <a:pPr lvl="2" fontAlgn="auto">
              <a:lnSpc>
                <a:spcPct val="100000"/>
              </a:lnSpc>
            </a:pPr>
            <a:r>
              <a:rPr lang="en-US" dirty="0"/>
              <a:t> Then, execute the following: USE='kernel-4_14 -kernel-${VERSION}' emerge-${BOARD} </a:t>
            </a:r>
            <a:r>
              <a:rPr lang="en-US" dirty="0" err="1"/>
              <a:t>linux</a:t>
            </a:r>
            <a:r>
              <a:rPr lang="en-US" dirty="0"/>
              <a:t>-sources</a:t>
            </a:r>
          </a:p>
          <a:p>
            <a:pPr lvl="1" fontAlgn="auto">
              <a:lnSpc>
                <a:spcPct val="100000"/>
              </a:lnSpc>
            </a:pPr>
            <a:r>
              <a:rPr lang="en-US" dirty="0"/>
              <a:t>Update Chromium Device</a:t>
            </a:r>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p>
          <a:p>
            <a:pPr lvl="2" fontAlgn="auto">
              <a:lnSpc>
                <a:spcPct val="100000"/>
              </a:lnSpc>
            </a:pPr>
            <a:r>
              <a:rPr lang="en-US" dirty="0"/>
              <a:t>Accept the prompts asking for verification, and let the developer machine reboot the target device</a:t>
            </a:r>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p>
          <a:p>
            <a:pPr lvl="1" fontAlgn="auto">
              <a:lnSpc>
                <a:spcPct val="100000"/>
              </a:lnSpc>
            </a:pPr>
            <a:r>
              <a:rPr lang="en-US" dirty="0"/>
              <a:t>If </a:t>
            </a:r>
            <a:r>
              <a:rPr lang="en-US" dirty="0" err="1"/>
              <a:t>GPUTop</a:t>
            </a:r>
            <a:r>
              <a:rPr lang="en-US" dirty="0"/>
              <a:t> fails to emerge to board, consider tracing the errors as detailed in the sub-step 2a</a:t>
            </a:r>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p>
          <a:p>
            <a:pPr lvl="1" fontAlgn="auto">
              <a:lnSpc>
                <a:spcPct val="100000"/>
              </a:lnSpc>
            </a:pPr>
            <a:r>
              <a:rPr lang="en-US" dirty="0"/>
              <a:t>Start up the target device, at the log in screen open a shell prompt "ctrl-alt-&lt;F2&gt;"</a:t>
            </a:r>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p>
          <a:p>
            <a:pPr lvl="1" fontAlgn="auto">
              <a:lnSpc>
                <a:spcPct val="100000"/>
              </a:lnSpc>
            </a:pPr>
            <a:r>
              <a:rPr lang="en-US" dirty="0"/>
              <a:t>Run </a:t>
            </a:r>
            <a:r>
              <a:rPr lang="en-US" dirty="0" err="1"/>
              <a:t>sudo</a:t>
            </a:r>
            <a:r>
              <a:rPr lang="en-US" dirty="0"/>
              <a:t> </a:t>
            </a:r>
            <a:r>
              <a:rPr lang="en-US" dirty="0" err="1"/>
              <a:t>gputop</a:t>
            </a:r>
            <a:r>
              <a:rPr lang="en-US" dirty="0"/>
              <a:t> </a:t>
            </a:r>
          </a:p>
          <a:p>
            <a:pPr lvl="1" fontAlgn="auto">
              <a:lnSpc>
                <a:spcPct val="100000"/>
              </a:lnSpc>
            </a:pPr>
            <a:r>
              <a:rPr lang="en-US" dirty="0"/>
              <a:t>Execute </a:t>
            </a:r>
            <a:r>
              <a:rPr lang="en-US" dirty="0" err="1"/>
              <a:t>gputop</a:t>
            </a:r>
            <a:r>
              <a:rPr lang="en-US" dirty="0"/>
              <a:t>-wrapper  -m &lt;metric set&gt; -c &lt;counters&gt; [-o &lt;log.txt&gt;] </a:t>
            </a:r>
          </a:p>
          <a:p>
            <a:pPr lvl="1" fontAlgn="auto">
              <a:lnSpc>
                <a:spcPct val="100000"/>
              </a:lnSpc>
            </a:pPr>
            <a:r>
              <a:rPr lang="en-US" dirty="0"/>
              <a:t>Visit </a:t>
            </a:r>
            <a:r>
              <a:rPr lang="en-US" dirty="0" err="1"/>
              <a:t>GPUTop</a:t>
            </a:r>
            <a:r>
              <a:rPr lang="en-US" dirty="0"/>
              <a:t> Analysis Documentation for details on metric sets and counters</a:t>
            </a:r>
          </a:p>
          <a:p>
            <a:pPr fontAlgn="auto">
              <a:lnSpc>
                <a:spcPct val="100000"/>
              </a:lnSpc>
            </a:pPr>
            <a:r>
              <a:rPr lang="en-US" dirty="0"/>
              <a:t>Installing </a:t>
            </a:r>
            <a:r>
              <a:rPr lang="en-US" dirty="0" err="1"/>
              <a:t>GPUTop</a:t>
            </a:r>
            <a:r>
              <a:rPr lang="en-US" dirty="0"/>
              <a:t> as a Web User Interface on Linux</a:t>
            </a:r>
          </a:p>
          <a:p>
            <a:pPr lvl="1" fontAlgn="auto">
              <a:lnSpc>
                <a:spcPct val="100000"/>
              </a:lnSpc>
            </a:pPr>
            <a:r>
              <a:rPr lang="en-US" dirty="0"/>
              <a:t>A binary package with installation instructions can be downloaded from https://gitlab.com/Jragoon/gputop-packages:   </a:t>
            </a:r>
          </a:p>
          <a:p>
            <a:pPr lvl="2" fontAlgn="auto">
              <a:lnSpc>
                <a:spcPct val="100000"/>
              </a:lnSpc>
            </a:pPr>
            <a:r>
              <a:rPr lang="en-US" dirty="0"/>
              <a:t>    </a:t>
            </a:r>
            <a:r>
              <a:rPr lang="en-US" dirty="0" err="1"/>
              <a:t>git</a:t>
            </a:r>
            <a:r>
              <a:rPr lang="en-US" dirty="0"/>
              <a:t> clone https://gitlab.com/Jragoon/gputop-packages </a:t>
            </a:r>
          </a:p>
          <a:p>
            <a:pPr lvl="2" fontAlgn="auto">
              <a:lnSpc>
                <a:spcPct val="100000"/>
              </a:lnSpc>
            </a:pPr>
            <a:r>
              <a:rPr lang="en-US" dirty="0"/>
              <a:t>    cd </a:t>
            </a:r>
            <a:r>
              <a:rPr lang="en-US" dirty="0" err="1"/>
              <a:t>gputop</a:t>
            </a:r>
            <a:r>
              <a:rPr lang="en-US" dirty="0"/>
              <a:t>-packages  </a:t>
            </a:r>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p>
          <a:p>
            <a:pPr lvl="2" fontAlgn="auto">
              <a:lnSpc>
                <a:spcPct val="100000"/>
              </a:lnSpc>
            </a:pPr>
            <a:r>
              <a:rPr lang="en-US" dirty="0"/>
              <a:t>     RPM: </a:t>
            </a:r>
            <a:r>
              <a:rPr lang="en-US" dirty="0" err="1"/>
              <a:t>sudo</a:t>
            </a:r>
            <a:r>
              <a:rPr lang="en-US" dirty="0"/>
              <a:t> rpm -</a:t>
            </a:r>
            <a:r>
              <a:rPr lang="en-US" dirty="0" err="1"/>
              <a:t>i</a:t>
            </a:r>
            <a:r>
              <a:rPr lang="en-US" dirty="0"/>
              <a:t> gputop-1.0-x86_64.rpm</a:t>
            </a:r>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p>
          <a:p>
            <a:pPr fontAlgn="auto">
              <a:lnSpc>
                <a:spcPct val="100000"/>
              </a:lnSpc>
            </a:pPr>
            <a:r>
              <a:rPr lang="en-US" dirty="0"/>
              <a:t>Using </a:t>
            </a:r>
            <a:r>
              <a:rPr lang="en-US" dirty="0" err="1"/>
              <a:t>GPUTop</a:t>
            </a:r>
            <a:r>
              <a:rPr lang="en-US" dirty="0"/>
              <a:t> as a Web User Interface on Chromium Target and Linux</a:t>
            </a:r>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p>
          <a:p>
            <a:pPr lvl="1" fontAlgn="auto">
              <a:lnSpc>
                <a:spcPct val="100000"/>
              </a:lnSpc>
            </a:pPr>
            <a:r>
              <a:rPr lang="en-US" dirty="0"/>
              <a:t>Connect to the </a:t>
            </a:r>
            <a:r>
              <a:rPr lang="en-US" dirty="0" err="1"/>
              <a:t>gputop</a:t>
            </a:r>
            <a:r>
              <a:rPr lang="en-US" dirty="0"/>
              <a:t> profiling server from the development machine running Linux</a:t>
            </a:r>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p>
          <a:p>
            <a:pPr lvl="1" fontAlgn="auto">
              <a:lnSpc>
                <a:spcPct val="100000"/>
              </a:lnSpc>
            </a:pPr>
            <a:r>
              <a:rPr lang="en-US" dirty="0"/>
              <a:t>Replace the address field with the </a:t>
            </a:r>
            <a:r>
              <a:rPr lang="en-US" dirty="0" err="1"/>
              <a:t>inet</a:t>
            </a:r>
            <a:r>
              <a:rPr lang="en-US" dirty="0"/>
              <a:t> address found in sub-step 3a and connect</a:t>
            </a:r>
          </a:p>
          <a:p>
            <a:pPr lvl="1" fontAlgn="auto">
              <a:lnSpc>
                <a:spcPct val="100000"/>
              </a:lnSpc>
            </a:pPr>
            <a:r>
              <a:rPr lang="en-US" dirty="0"/>
              <a:t>On the UI, the typical profiling process follows this general process:</a:t>
            </a:r>
          </a:p>
          <a:p>
            <a:pPr lvl="1" fontAlgn="auto">
              <a:lnSpc>
                <a:spcPct val="100000"/>
              </a:lnSpc>
            </a:pPr>
            <a:r>
              <a:rPr lang="en-US" dirty="0"/>
              <a:t>Use the Select Metric or the Select metric set from counter button to pick a set of counters to watch</a:t>
            </a:r>
          </a:p>
          <a:p>
            <a:pPr lvl="1" fontAlgn="auto">
              <a:lnSpc>
                <a:spcPct val="100000"/>
              </a:lnSpc>
            </a:pPr>
            <a:r>
              <a:rPr lang="en-US" dirty="0"/>
              <a:t>Use the Start Sampling button</a:t>
            </a:r>
          </a:p>
          <a:p>
            <a:pPr lvl="1" fontAlgn="auto">
              <a:lnSpc>
                <a:spcPct val="100000"/>
              </a:lnSpc>
            </a:pPr>
            <a:r>
              <a:rPr lang="en-US" dirty="0"/>
              <a:t>Open up the Live counters window</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extLst>
                    <a:ext uri="{9D8B030D-6E8A-4147-A177-3AD203B41FA5}">
                      <a16:colId xmlns:a16="http://schemas.microsoft.com/office/drawing/2014/main" val="20000"/>
                    </a:ext>
                  </a:extLst>
                </a:gridCol>
                <a:gridCol w="1439718">
                  <a:extLst>
                    <a:ext uri="{9D8B030D-6E8A-4147-A177-3AD203B41FA5}">
                      <a16:colId xmlns:a16="http://schemas.microsoft.com/office/drawing/2014/main" val="20001"/>
                    </a:ext>
                  </a:extLst>
                </a:gridCol>
                <a:gridCol w="1439718">
                  <a:extLst>
                    <a:ext uri="{9D8B030D-6E8A-4147-A177-3AD203B41FA5}">
                      <a16:colId xmlns:a16="http://schemas.microsoft.com/office/drawing/2014/main" val="20002"/>
                    </a:ext>
                  </a:extLst>
                </a:gridCol>
                <a:gridCol w="1439718">
                  <a:extLst>
                    <a:ext uri="{9D8B030D-6E8A-4147-A177-3AD203B41FA5}">
                      <a16:colId xmlns:a16="http://schemas.microsoft.com/office/drawing/2014/main" val="20003"/>
                    </a:ext>
                  </a:extLst>
                </a:gridCol>
                <a:gridCol w="1439718">
                  <a:extLst>
                    <a:ext uri="{9D8B030D-6E8A-4147-A177-3AD203B41FA5}">
                      <a16:colId xmlns:a16="http://schemas.microsoft.com/office/drawing/2014/main" val="20004"/>
                    </a:ext>
                  </a:extLst>
                </a:gridCol>
                <a:gridCol w="1439718">
                  <a:extLst>
                    <a:ext uri="{9D8B030D-6E8A-4147-A177-3AD203B41FA5}">
                      <a16:colId xmlns:a16="http://schemas.microsoft.com/office/drawing/2014/main" val="20005"/>
                    </a:ext>
                  </a:extLst>
                </a:gridCol>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extLst>
                  <a:ext uri="{0D108BD9-81ED-4DB2-BD59-A6C34878D82A}">
                    <a16:rowId xmlns:a16="http://schemas.microsoft.com/office/drawing/2014/main" val="10000"/>
                  </a:ext>
                </a:extLst>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charset="0"/>
                <a:cs typeface="Arial"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p>
          <a:p>
            <a:r>
              <a:rPr lang="x-none" altLang="en-US"/>
              <a:t>Chromium OS Graphics Reading List: http://www.chromium.org/chromium-os/chromeos-graphics-reading-list</a:t>
            </a:r>
          </a:p>
          <a:p>
            <a:r>
              <a:rPr lang="x-none" altLang="en-US"/>
              <a:t>Chromium OS Specific Design Documentations: http://www.chromium.org/chromium-os/chromiumos-design-docs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p>
        </p:txBody>
      </p:sp>
      <p:sp>
        <p:nvSpPr>
          <p:cNvPr id="3" name="内容占位符 2"/>
          <p:cNvSpPr>
            <a:spLocks noGrp="1"/>
          </p:cNvSpPr>
          <p:nvPr>
            <p:ph idx="1"/>
          </p:nvPr>
        </p:nvSpPr>
        <p:spPr/>
        <p:txBody>
          <a:bodyPr/>
          <a:lstStyle/>
          <a:p>
            <a:r>
              <a:rPr lang="en-US" altLang="zh-CN"/>
              <a:t>Utilities Installation: sudo apt-get install acpica-tools</a:t>
            </a:r>
          </a:p>
          <a:p>
            <a:r>
              <a:rPr lang="en-US" altLang="zh-CN"/>
              <a:t>acpidump -o ACPI_table.out</a:t>
            </a:r>
          </a:p>
          <a:p>
            <a:r>
              <a:rPr lang="en-US" altLang="zh-CN"/>
              <a:t>acpidump -a ACPI_table.out</a:t>
            </a:r>
          </a:p>
          <a:p>
            <a:r>
              <a:rPr lang="en-US" altLang="zh-CN"/>
              <a:t>iasl -d ssdt1.dat	# Output is ssdt1.dsl can be viewed</a:t>
            </a:r>
          </a:p>
          <a:p>
            <a:r>
              <a:rPr lang="en-US" altLang="zh-CN"/>
              <a:t>Utilities Description:</a:t>
            </a:r>
          </a:p>
          <a:p>
            <a:pPr lvl="1"/>
            <a:r>
              <a:rPr lang="en-US" altLang="zh-CN"/>
              <a:t>acpidump – dump a system’s ACPI tables to an ASCII file</a:t>
            </a:r>
          </a:p>
          <a:p>
            <a:pPr lvl="1"/>
            <a:r>
              <a:rPr lang="en-US" altLang="zh-CN"/>
              <a:t>acpixtract – convert ASCII acpidump output to raw binary table</a:t>
            </a:r>
          </a:p>
          <a:p>
            <a:pPr lvl="1"/>
            <a:r>
              <a:rPr lang="en-US" altLang="zh-CN"/>
              <a:t>turbostat – gather performance statistics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p>
          <a:p>
            <a:pPr lvl="1"/>
            <a:r>
              <a:rPr lang="x-none" altLang="en-US"/>
              <a:t>Architecture</a:t>
            </a:r>
          </a:p>
        </p:txBody>
      </p:sp>
      <p:pic>
        <p:nvPicPr>
          <p:cNvPr id="4" name="Picture 3"/>
          <p:cNvPicPr>
            <a:picLocks noChangeAspect="1"/>
          </p:cNvPicPr>
          <p:nvPr/>
        </p:nvPicPr>
        <p:blipFill>
          <a:blip r:embed="rId3"/>
          <a:stretch>
            <a:fillRect/>
          </a:stretch>
        </p:blipFill>
        <p:spPr>
          <a:xfrm>
            <a:off x="3614420" y="562610"/>
            <a:ext cx="7165975" cy="613537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p>
          <a:p>
            <a:pPr lvl="1"/>
            <a:r>
              <a:rPr lang="x-none" altLang="en-US"/>
              <a:t>RSDP (Root System Description Pointer)</a:t>
            </a:r>
          </a:p>
          <a:p>
            <a:pPr lvl="2"/>
            <a:r>
              <a:rPr lang="x-none" altLang="en-US"/>
              <a:t>locard in the system's memory address and is setup by the platform firmware</a:t>
            </a:r>
          </a:p>
          <a:p>
            <a:pPr lvl="2"/>
            <a:r>
              <a:rPr lang="x-none" altLang="en-US"/>
              <a:t>contains the address of the XSDT which references other description tables</a:t>
            </a:r>
          </a:p>
        </p:txBody>
      </p:sp>
      <p:pic>
        <p:nvPicPr>
          <p:cNvPr id="5" name="Picture 4"/>
          <p:cNvPicPr>
            <a:picLocks noChangeAspect="1"/>
          </p:cNvPicPr>
          <p:nvPr/>
        </p:nvPicPr>
        <p:blipFill>
          <a:blip r:embed="rId2"/>
          <a:stretch>
            <a:fillRect/>
          </a:stretch>
        </p:blipFill>
        <p:spPr>
          <a:xfrm>
            <a:off x="2950845" y="2720975"/>
            <a:ext cx="8225790" cy="39585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p>
          <a:p>
            <a:r>
              <a:rPr lang="x-none" altLang="en-US"/>
              <a:t>the first table is FADT (Fixed ACPI Description table)</a:t>
            </a:r>
          </a:p>
          <a:p>
            <a:pPr lvl="1"/>
            <a:r>
              <a:rPr lang="x-none" altLang="en-US"/>
              <a:t>the FADT table always refers to the DSDT (Differentiated System Description Table)</a:t>
            </a:r>
          </a:p>
          <a:p>
            <a:pPr lvl="1"/>
            <a:r>
              <a:rPr lang="x-none" altLang="en-US"/>
              <a:t>DSDT contains information and descriptions for various system features</a:t>
            </a:r>
          </a:p>
        </p:txBody>
      </p:sp>
      <p:pic>
        <p:nvPicPr>
          <p:cNvPr id="4" name="Picture 3"/>
          <p:cNvPicPr>
            <a:picLocks noChangeAspect="1"/>
          </p:cNvPicPr>
          <p:nvPr/>
        </p:nvPicPr>
        <p:blipFill>
          <a:blip r:embed="rId2"/>
          <a:stretch>
            <a:fillRect/>
          </a:stretch>
        </p:blipFill>
        <p:spPr>
          <a:xfrm>
            <a:off x="5917565" y="2113915"/>
            <a:ext cx="5983605" cy="4540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rmAutofit/>
          </a:bodyPr>
          <a:lstStyle/>
          <a:p>
            <a:r>
              <a:rPr lang="x-none" altLang="en-US"/>
              <a:t>How to Add New Board Overlay</a:t>
            </a:r>
          </a:p>
        </p:txBody>
      </p:sp>
      <p:sp>
        <p:nvSpPr>
          <p:cNvPr id="3" name="Content Placeholder 2"/>
          <p:cNvSpPr>
            <a:spLocks noGrp="1"/>
          </p:cNvSpPr>
          <p:nvPr>
            <p:ph idx="1"/>
          </p:nvPr>
        </p:nvSpPr>
        <p:spPr>
          <a:xfrm>
            <a:off x="255270" y="1076960"/>
            <a:ext cx="11659235" cy="5612130"/>
          </a:xfrm>
        </p:spPr>
        <p:txBody>
          <a:bodyPr>
            <a:normAutofit fontScale="90000" lnSpcReduction="20000"/>
          </a:bodyPr>
          <a:lstStyle/>
          <a:p>
            <a:r>
              <a:rPr lang="en-US"/>
              <a:t>Levels and Types</a:t>
            </a:r>
          </a:p>
          <a:p>
            <a:pPr lvl="1"/>
            <a:r>
              <a:rPr lang="en-US"/>
              <a:t>For a new public board there are three levels to deal with:</a:t>
            </a:r>
          </a:p>
          <a:p>
            <a:pPr lvl="2"/>
            <a:r>
              <a:rPr lang="en-US"/>
              <a:t>Public (chromium.org)</a:t>
            </a:r>
          </a:p>
          <a:p>
            <a:pPr lvl="2"/>
            <a:r>
              <a:rPr lang="en-US"/>
              <a:t>Partner Private (google)</a:t>
            </a:r>
          </a:p>
          <a:p>
            <a:pPr lvl="2"/>
            <a:r>
              <a:rPr lang="en-US"/>
              <a:t>Internal Private (</a:t>
            </a:r>
            <a:r>
              <a:rPr lang="x-none" altLang="en-US"/>
              <a:t>CPU Vendor</a:t>
            </a:r>
            <a:r>
              <a:rPr lang="en-US"/>
              <a:t>)</a:t>
            </a:r>
          </a:p>
          <a:p>
            <a:pPr lvl="2"/>
            <a:r>
              <a:rPr lang="en-US"/>
              <a:t>Within each of the above levels, there are three types of overlays:</a:t>
            </a:r>
          </a:p>
          <a:p>
            <a:pPr lvl="3"/>
            <a:r>
              <a:rPr lang="en-US"/>
              <a:t>chipset</a:t>
            </a:r>
          </a:p>
          <a:p>
            <a:pPr lvl="3"/>
            <a:r>
              <a:rPr lang="en-US"/>
              <a:t>baseboard</a:t>
            </a:r>
          </a:p>
          <a:p>
            <a:pPr lvl="3"/>
            <a:r>
              <a:rPr lang="en-US"/>
              <a:t>board</a:t>
            </a:r>
          </a:p>
          <a:p>
            <a:pPr lvl="1"/>
            <a:r>
              <a:rPr lang="en-US"/>
              <a:t>Each level can have a mix of one, two, or all three types depending on the platform being added.</a:t>
            </a:r>
          </a:p>
          <a:p>
            <a:pPr lvl="0"/>
            <a:r>
              <a:rPr lang="en-US"/>
              <a:t>Step 1 - Board Name</a:t>
            </a:r>
          </a:p>
          <a:p>
            <a:pPr lvl="1"/>
            <a:r>
              <a:rPr lang="x-none" altLang="en-US"/>
              <a:t>T</a:t>
            </a:r>
            <a:r>
              <a:rPr lang="en-US"/>
              <a:t>he board name added to the following file: src/third_party/chromiumos-overlay/eclass/cros-board.eclass</a:t>
            </a:r>
          </a:p>
          <a:p>
            <a:pPr lvl="0"/>
            <a:r>
              <a:rPr lang="en-US"/>
              <a:t>Step 2 - Public Overlays</a:t>
            </a:r>
          </a:p>
          <a:p>
            <a:pPr lvl="1"/>
            <a:r>
              <a:rPr lang="en-US"/>
              <a:t>Chipset - created for the silicon (</a:t>
            </a:r>
            <a:r>
              <a:rPr lang="x-none" altLang="en-US"/>
              <a:t>ex. src/overlays/chipset-$CHIP</a:t>
            </a:r>
            <a:r>
              <a:rPr lang="en-US"/>
              <a:t>)</a:t>
            </a:r>
          </a:p>
          <a:p>
            <a:pPr lvl="1"/>
            <a:r>
              <a:rPr lang="en-US"/>
              <a:t>Baseboard - created for the lead vehicle </a:t>
            </a:r>
            <a:r>
              <a:rPr lang="x-none" altLang="en-US"/>
              <a:t>(ex. src/overlays/baseboard-$BOARD)</a:t>
            </a:r>
          </a:p>
          <a:p>
            <a:pPr lvl="1"/>
            <a:r>
              <a:rPr lang="x-none" altLang="en-US"/>
              <a:t>Board - created for each of the boards based on the silicon, including the lead vehicle (ex. src/overlays/overlay-$BOARD)</a:t>
            </a:r>
          </a:p>
          <a:p>
            <a:pPr lvl="1"/>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2"/>
          <a:stretch>
            <a:fillRect/>
          </a:stretch>
        </p:blipFill>
        <p:spPr>
          <a:xfrm>
            <a:off x="157480" y="1082675"/>
            <a:ext cx="3704590" cy="5600065"/>
          </a:xfrm>
          <a:prstGeom prst="rect">
            <a:avLst/>
          </a:prstGeom>
        </p:spPr>
      </p:pic>
      <p:pic>
        <p:nvPicPr>
          <p:cNvPr id="6" name="Picture 5"/>
          <p:cNvPicPr>
            <a:picLocks noChangeAspect="1"/>
          </p:cNvPicPr>
          <p:nvPr/>
        </p:nvPicPr>
        <p:blipFill>
          <a:blip r:embed="rId3"/>
          <a:stretch>
            <a:fillRect/>
          </a:stretch>
        </p:blipFill>
        <p:spPr>
          <a:xfrm>
            <a:off x="5010150" y="833755"/>
            <a:ext cx="7045960" cy="589724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2"/>
          <a:stretch>
            <a:fillRect/>
          </a:stretch>
        </p:blipFill>
        <p:spPr>
          <a:xfrm>
            <a:off x="735965" y="1059815"/>
            <a:ext cx="8161655" cy="56476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2"/>
          <a:stretch>
            <a:fillRect/>
          </a:stretch>
        </p:blipFill>
        <p:spPr>
          <a:xfrm>
            <a:off x="969010" y="981075"/>
            <a:ext cx="7305040" cy="5285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p>
          <a:p>
            <a:r>
              <a:rPr lang="en-US" sz="1200"/>
              <a:t>Following section/code explains how to make an existing platform driver ACPI compatible.</a:t>
            </a:r>
          </a:p>
          <a:p>
            <a:r>
              <a:rPr lang="en-US" sz="1200"/>
              <a:t>    First, we need to create an instance of acpi_device_id structure with the list the ACPI devices supported by this driver. The ACPI ID ( &lt;DEVICE_NAME&gt;) mentioned here should match the name used in _HID or _CID field of ACPI table.</a:t>
            </a:r>
          </a:p>
          <a:p>
            <a:endParaRPr lang="en-US" sz="1200"/>
          </a:p>
          <a:p>
            <a:r>
              <a:rPr lang="en-US" sz="1200"/>
              <a:t>Example:#ifdef CONFIG_ACPI</a:t>
            </a:r>
          </a:p>
          <a:p>
            <a:r>
              <a:rPr lang="en-US" sz="1200"/>
              <a:t>static struct acpi_device_id acpi_ids[] = {</a:t>
            </a:r>
          </a:p>
          <a:p>
            <a:r>
              <a:rPr lang="en-US" sz="1200"/>
              <a:t>/* ACPI IDs here */</a:t>
            </a:r>
          </a:p>
          <a:p>
            <a:r>
              <a:rPr lang="en-US" sz="1200"/>
              <a:t>Unknown macro: { "&lt;DEVICE_NAME&gt;", 0 }</a:t>
            </a:r>
          </a:p>
          <a:p>
            <a:r>
              <a:rPr lang="en-US" sz="1200"/>
              <a:t>,</a:t>
            </a:r>
          </a:p>
          <a:p>
            <a:r>
              <a:rPr lang="en-US" sz="1200"/>
              <a:t>{ }</a:t>
            </a:r>
          </a:p>
          <a:p>
            <a:r>
              <a:rPr lang="en-US" sz="1200"/>
              <a:t>};</a:t>
            </a:r>
          </a:p>
          <a:p>
            <a:r>
              <a:rPr lang="en-US" sz="1200"/>
              <a:t>MODULE_DEVICE_TABLE(acpi, acpi_ids);</a:t>
            </a:r>
          </a:p>
          <a:p>
            <a:r>
              <a:rPr lang="en-US" sz="1200"/>
              <a:t>#endif</a:t>
            </a:r>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p>
          <a:p>
            <a:endParaRPr lang="en-US" sz="1200"/>
          </a:p>
          <a:p>
            <a:r>
              <a:rPr lang="en-US" sz="1200"/>
              <a:t>Example: static struct platform_driver &lt; DRIVER_NAME&gt;_driver = {</a:t>
            </a:r>
          </a:p>
          <a:p>
            <a:r>
              <a:rPr lang="en-US" sz="1200"/>
              <a:t>.probe = &lt; DRIVER_NAME&gt;_probe,</a:t>
            </a:r>
          </a:p>
          <a:p>
            <a:r>
              <a:rPr lang="en-US" sz="1200"/>
              <a:t>.remove = &lt; DRIVER_NAME&gt;_remove,</a:t>
            </a:r>
          </a:p>
          <a:p>
            <a:r>
              <a:rPr lang="en-US" sz="1200"/>
              <a:t>.driver =</a:t>
            </a:r>
          </a:p>
          <a:p>
            <a:r>
              <a:rPr lang="en-US" sz="1200"/>
              <a:t>Unknown macro: { .name = DRIVER_NAME,+#ifdef CONFIG_ACPI+ .acpi_match_table = ACPI_PTR(acpi_ids),+#endif }</a:t>
            </a:r>
          </a:p>
          <a:p>
            <a:endParaRPr lang="en-US" sz="1200"/>
          </a:p>
          <a:p>
            <a:r>
              <a:rPr lang="en-US" sz="1200"/>
              <a:t>,</a:t>
            </a:r>
          </a:p>
          <a:p>
            <a:r>
              <a:rPr lang="en-US" sz="1200"/>
              <a:t>.id_table = id_table</a:t>
            </a:r>
          </a:p>
          <a:p>
            <a:r>
              <a:rPr lang="en-US" sz="1200"/>
              <a:t>};</a:t>
            </a:r>
          </a:p>
          <a:p>
            <a:r>
              <a:rPr lang="en-US" sz="1200"/>
              <a:t>Above two steps will make any existing driver ACPI compatible.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p>
          <a:p>
            <a:pPr algn="l"/>
            <a:endParaRPr lang="en-US" sz="1400"/>
          </a:p>
          <a:p>
            <a:pPr algn="l"/>
            <a:r>
              <a:rPr lang="en-US" sz="1400"/>
              <a:t>    _HID/_CID – This name should match the &lt;DEVICE&gt; name used in id list of the ACPI driver</a:t>
            </a:r>
          </a:p>
          <a:p>
            <a:pPr algn="l"/>
            <a:r>
              <a:rPr lang="en-US" sz="1400"/>
              <a:t>    _CRS - List of resources owned by the device.</a:t>
            </a:r>
          </a:p>
          <a:p>
            <a:pPr algn="l"/>
            <a:endParaRPr lang="en-US" sz="1400"/>
          </a:p>
          <a:p>
            <a:pPr algn="l"/>
            <a:r>
              <a:rPr lang="en-US" sz="1400"/>
              <a:t>Example:</a:t>
            </a:r>
          </a:p>
          <a:p>
            <a:pPr algn="l"/>
            <a:r>
              <a:rPr lang="en-US" sz="1400"/>
              <a:t>The ASL code mentioned below can be interpreted as following.Name of device: BTH0</a:t>
            </a:r>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p>
          <a:p>
            <a:endParaRPr lang="en-US" sz="700"/>
          </a:p>
          <a:p>
            <a:r>
              <a:rPr lang="en-US" sz="700"/>
              <a:t>    BUS : UART1</a:t>
            </a:r>
          </a:p>
          <a:p>
            <a:r>
              <a:rPr lang="en-US" sz="700"/>
              <a:t>    INTR : 0x46</a:t>
            </a:r>
          </a:p>
          <a:p>
            <a:r>
              <a:rPr lang="en-US" sz="700"/>
              <a:t>    GPIO :</a:t>
            </a:r>
          </a:p>
          <a:p>
            <a:r>
              <a:rPr lang="en-US" sz="700"/>
              <a:t>    Unknown macro: { “\SB.GPO0”, 0x34”}</a:t>
            </a:r>
          </a:p>
          <a:p>
            <a:r>
              <a:rPr lang="en-US" sz="700"/>
              <a:t>    ,</a:t>
            </a:r>
          </a:p>
          <a:p>
            <a:r>
              <a:rPr lang="en-US" sz="700"/>
              <a:t>    Unknown macro: { “\SB.GPO0”, 0x35”}</a:t>
            </a:r>
          </a:p>
          <a:p>
            <a:r>
              <a:rPr lang="en-US" sz="700"/>
              <a:t>    //</a:t>
            </a:r>
          </a:p>
          <a:p>
            <a:r>
              <a:rPr lang="en-US" sz="700"/>
              <a:t>    Unknown macro: {relative_path, pin_no}</a:t>
            </a:r>
          </a:p>
          <a:p>
            <a:r>
              <a:rPr lang="en-US" sz="700"/>
              <a:t>    ;</a:t>
            </a:r>
          </a:p>
          <a:p>
            <a:r>
              <a:rPr lang="en-US" sz="700"/>
              <a:t>    ASL Snapshot Device (BTH0)</a:t>
            </a:r>
          </a:p>
          <a:p>
            <a:r>
              <a:rPr lang="en-US" sz="700"/>
              <a:t>    {</a:t>
            </a:r>
          </a:p>
          <a:p>
            <a:r>
              <a:rPr lang="en-US" sz="700"/>
              <a:t>    Name (_HID, "BCM2E1A") // _HID: Hardware ID</a:t>
            </a:r>
          </a:p>
          <a:p>
            <a:r>
              <a:rPr lang="en-US" sz="700"/>
              <a:t>    Method (_CRS, 0, NotSerialized) // _CRS: Current Resource Settings</a:t>
            </a:r>
          </a:p>
          <a:p>
            <a:r>
              <a:rPr lang="en-US" sz="700"/>
              <a:t>    {</a:t>
            </a:r>
          </a:p>
          <a:p>
            <a:r>
              <a:rPr lang="en-US" sz="700"/>
              <a:t>    Name (UBUF, ResourceTemplate ()</a:t>
            </a:r>
          </a:p>
          <a:p>
            <a:r>
              <a:rPr lang="en-US" sz="700"/>
              <a:t>    Unknown macro: { UartSerialBus (0x0001C200, DataBitsEight, StopBitsOne, 0xFC, LittleEndian, ParityTypeNone, FlowControlNone, 0x0020, 0x0020, "\_SB.URT1", 0x00, ResourceConsumer, , ) Interrupt (ResourceConsumer, Level, ActiveLow, Exclusive, ,, )</a:t>
            </a:r>
          </a:p>
          <a:p>
            <a:r>
              <a:rPr lang="en-US" sz="700"/>
              <a:t>    Unknown macro: { 0x00000046,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0x0034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0x0035 }</a:t>
            </a:r>
          </a:p>
          <a:p>
            <a:endParaRPr lang="en-US" sz="700"/>
          </a:p>
          <a:p>
            <a:r>
              <a:rPr lang="en-US" sz="700"/>
              <a:t>    })</a:t>
            </a:r>
          </a:p>
          <a:p>
            <a:r>
              <a:rPr lang="en-US" sz="700"/>
              <a:t>    Name (PBUF, ResourceTemplate ()</a:t>
            </a:r>
          </a:p>
          <a:p>
            <a:r>
              <a:rPr lang="en-US" sz="700"/>
              <a:t>    {</a:t>
            </a:r>
          </a:p>
          <a:p>
            <a:r>
              <a:rPr lang="en-US" sz="700"/>
              <a:t>    UartSerialBus (0x0001C200, DataBitsEight, StopBitsOne,</a:t>
            </a:r>
          </a:p>
          <a:p>
            <a:r>
              <a:rPr lang="en-US" sz="700"/>
              <a:t>    0xFC, LittleEndian, ParityTypeNone, FlowControlNone,</a:t>
            </a:r>
          </a:p>
          <a:p>
            <a:r>
              <a:rPr lang="en-US" sz="700"/>
              <a:t>    0x0020, 0x0020, "</a:t>
            </a:r>
          </a:p>
          <a:p>
            <a:r>
              <a:rPr lang="en-US" sz="700"/>
              <a:t>    _SB.URT1",</a:t>
            </a:r>
          </a:p>
          <a:p>
            <a:r>
              <a:rPr lang="en-US" sz="700"/>
              <a:t>    0x00, ResourceConsumer, ,</a:t>
            </a:r>
          </a:p>
          <a:p>
            <a:r>
              <a:rPr lang="en-US" sz="700"/>
              <a:t>    )</a:t>
            </a:r>
          </a:p>
          <a:p>
            <a:r>
              <a:rPr lang="en-US" sz="700"/>
              <a:t>    Interrupt (ResourceConsumer, Level, ActiveLow, Exclusive, ,, )</a:t>
            </a:r>
          </a:p>
          <a:p>
            <a:r>
              <a:rPr lang="en-US" sz="700"/>
              <a:t>    GpioIo (Exclusive, PullDefault, 0x0000, 0x0000, IoRestrictionOutputOnly, "\_SB.GPO0", 0x00, ResourceConsumer, , )</a:t>
            </a:r>
          </a:p>
          <a:p>
            <a:r>
              <a:rPr lang="en-US" sz="700"/>
              <a:t>    Unknown macro: { // Pin list 0x0035 }</a:t>
            </a:r>
          </a:p>
          <a:p>
            <a:r>
              <a:rPr lang="en-US" sz="700"/>
              <a:t>    GpioIo (Exclusive, PullDefault, 0x0000, 0x0000, IoRestrictionOutputOnly, "\_SB.GPO0", 0x00, ResourceConsumer, , )</a:t>
            </a:r>
          </a:p>
          <a:p>
            <a:r>
              <a:rPr lang="en-US" sz="700"/>
              <a:t>    Unknown macro: { // Pin list 0x0034 }</a:t>
            </a:r>
          </a:p>
          <a:p>
            <a:r>
              <a:rPr lang="en-US" sz="700"/>
              <a:t>    }</a:t>
            </a:r>
          </a:p>
          <a:p>
            <a:r>
              <a:rPr lang="en-US" sz="700"/>
              <a:t>    )</a:t>
            </a:r>
          </a:p>
          <a:p>
            <a:r>
              <a:rPr lang="en-US" sz="700"/>
              <a:t>    If (LEqual (BTHS, One))</a:t>
            </a:r>
          </a:p>
          <a:p>
            <a:r>
              <a:rPr lang="en-US" sz="700"/>
              <a:t>    Unknown macro: { Return (PBUF) }</a:t>
            </a:r>
          </a:p>
          <a:p>
            <a:r>
              <a:rPr lang="en-US" sz="700"/>
              <a:t>    Else</a:t>
            </a:r>
          </a:p>
          <a:p>
            <a:r>
              <a:rPr lang="en-US" sz="700"/>
              <a:t>    Unknown macro: { Return (UBUF) }</a:t>
            </a:r>
          </a:p>
          <a:p>
            <a:r>
              <a:rPr lang="en-US" sz="700"/>
              <a:t>    }</a:t>
            </a:r>
          </a:p>
          <a:p>
            <a:r>
              <a:rPr lang="en-US" sz="700"/>
              <a:t>    }</a:t>
            </a:r>
          </a:p>
          <a:p>
            <a:r>
              <a:rPr lang="en-US" sz="700"/>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p>
          <a:p>
            <a:pPr algn="l"/>
            <a:endParaRPr lang="en-US" sz="1400"/>
          </a:p>
          <a:p>
            <a:pPr algn="l"/>
            <a:r>
              <a:rPr lang="en-US" sz="1400"/>
              <a:t>The following methods are useful when dealing with ACPI devices.</a:t>
            </a:r>
          </a:p>
          <a:p>
            <a:pPr algn="l"/>
            <a:r>
              <a:rPr lang="en-US" sz="1400"/>
              <a:t>ACPI_HANDLE() – This method will return True if the device is enumerated through ACPI framework. This can be used to add ACPI specific handling code in the driver.</a:t>
            </a:r>
          </a:p>
          <a:p>
            <a:pPr algn="l"/>
            <a:r>
              <a:rPr lang="en-US" sz="1400"/>
              <a:t>Example:In the code mentioned below, bcm_acpi_probe() will get called only if the device is enumerated through ACPI framework.Accessing Resources:</a:t>
            </a:r>
          </a:p>
          <a:p>
            <a:pPr algn="l"/>
            <a:r>
              <a:rPr lang="en-US" sz="1400"/>
              <a:t>Most of the ACPI resources are decoded by ACPI framework and made it available for device drivers through “struct resources” member of struct platform_device.</a:t>
            </a:r>
          </a:p>
          <a:p>
            <a:pPr algn="l"/>
            <a:r>
              <a:rPr lang="en-US" sz="1400"/>
              <a:t>Example:IRQ resource of BCM21EA device can be obtained by one of the following method.</a:t>
            </a:r>
          </a:p>
          <a:p>
            <a:pPr algn="l"/>
            <a:r>
              <a:rPr lang="en-US" sz="1400"/>
              <a:t>1. platform_get_resource(dev, IORESOURCE_IRQ, 0)</a:t>
            </a:r>
          </a:p>
          <a:p>
            <a:pPr algn="l"/>
            <a:r>
              <a:rPr lang="en-US" sz="1400"/>
              <a:t>2. platform_get_irq(dev, 0)</a:t>
            </a:r>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p>
          <a:p>
            <a:endParaRPr lang="en-US" sz="1200"/>
          </a:p>
          <a:p>
            <a:r>
              <a:rPr lang="en-US" sz="1200"/>
              <a:t>    acpi_get_gpio_by_index() - get a GPIO number from device resources</a:t>
            </a:r>
          </a:p>
          <a:p>
            <a:r>
              <a:rPr lang="en-US" sz="1200"/>
              <a:t>    @dev: pointer to a device to get GPIO from</a:t>
            </a:r>
          </a:p>
          <a:p>
            <a:r>
              <a:rPr lang="en-US" sz="1200"/>
              <a:t>    @index: index of GpioIo/GpioInt resource (starting from %0)</a:t>
            </a:r>
          </a:p>
          <a:p>
            <a:r>
              <a:rPr lang="en-US" sz="1200"/>
              <a:t>    @info: info pointer to fill in (optional)</a:t>
            </a:r>
          </a:p>
          <a:p>
            <a:r>
              <a:rPr lang="en-US" sz="1200"/>
              <a:t>    *</a:t>
            </a:r>
          </a:p>
          <a:p>
            <a:r>
              <a:rPr lang="en-US" sz="1200"/>
              <a:t>    Function goes through ACPI resources for @dev and based on @index looks</a:t>
            </a:r>
          </a:p>
          <a:p>
            <a:r>
              <a:rPr lang="en-US" sz="1200"/>
              <a:t>    up a GpioIo/GpioInt resource, translates it to the Linux GPIO number,</a:t>
            </a:r>
          </a:p>
          <a:p>
            <a:r>
              <a:rPr lang="en-US" sz="1200"/>
              <a:t>    and returns it. @index matches GpioIo/GpioInt resources only so if there</a:t>
            </a:r>
          </a:p>
          <a:p>
            <a:r>
              <a:rPr lang="en-US" sz="1200"/>
              <a:t>    are total %3 GPIO resources, the index goes from %0 to %2.</a:t>
            </a:r>
          </a:p>
          <a:p>
            <a:r>
              <a:rPr lang="en-US" sz="1200"/>
              <a:t>    *</a:t>
            </a:r>
          </a:p>
          <a:p>
            <a:r>
              <a:rPr lang="en-US" sz="1200"/>
              <a:t>    If the GPIO cannot be translated or there is an error, negative errno is</a:t>
            </a:r>
          </a:p>
          <a:p>
            <a:r>
              <a:rPr lang="en-US" sz="1200"/>
              <a:t>    returned.</a:t>
            </a:r>
          </a:p>
          <a:p>
            <a:r>
              <a:rPr lang="en-US" sz="1200"/>
              <a:t>    *</a:t>
            </a:r>
          </a:p>
          <a:p>
            <a:r>
              <a:rPr lang="en-US" sz="1200"/>
              <a:t>    Note: if the GPIO resource has multiple entries in the pin list, this</a:t>
            </a:r>
          </a:p>
          <a:p>
            <a:r>
              <a:rPr lang="en-US" sz="1200"/>
              <a:t>    function only returns the first.</a:t>
            </a:r>
          </a:p>
          <a:p>
            <a:r>
              <a:rPr lang="en-US" sz="1200"/>
              <a:t>    */</a:t>
            </a:r>
          </a:p>
          <a:p>
            <a:r>
              <a:rPr lang="en-US" sz="1200"/>
              <a:t>    Example:bcm2e1a_enable = acpi_get_gpio_by_index(dev, 0, NULL)</a:t>
            </a:r>
          </a:p>
          <a:p>
            <a:r>
              <a:rPr lang="en-US" sz="1200"/>
              <a:t>    The following diff adds ACPI support to BCM2E1A platform driver mentioned in the previous section.--- a/bcm_sample.c</a:t>
            </a:r>
          </a:p>
          <a:p>
            <a:r>
              <a:rPr lang="en-US" sz="1200"/>
              <a:t>    +++ b/bcm_sample.c</a:t>
            </a:r>
          </a:p>
          <a:p>
            <a:r>
              <a:rPr lang="en-US" sz="1200"/>
              <a:t>    @@ -14,17 +14,80 @@</a:t>
            </a:r>
          </a:p>
          <a:p>
            <a:r>
              <a:rPr lang="en-US" sz="1200"/>
              <a:t>    #include &lt;linux/init.h&gt;</a:t>
            </a:r>
          </a:p>
          <a:p>
            <a:r>
              <a:rPr lang="en-US" sz="1200"/>
              <a:t>    #include &lt;linux/module.h&gt;</a:t>
            </a:r>
          </a:p>
          <a:p>
            <a:r>
              <a:rPr lang="en-US" sz="1200"/>
              <a:t>    #include &lt;linux/slab.h&gt;</a:t>
            </a:r>
          </a:p>
          <a:p>
            <a:r>
              <a:rPr lang="en-US" sz="1200"/>
              <a:t>    +#include &lt;linux/acpi.h&gt;</a:t>
            </a:r>
          </a:p>
          <a:p>
            <a:r>
              <a:rPr lang="en-US" sz="1200"/>
              <a:t>    +#include &lt;linux/acpi_gpio.h&gt;</a:t>
            </a:r>
          </a:p>
          <a:p>
            <a:r>
              <a:rPr lang="en-US" sz="1200"/>
              <a:t>    #include &lt;linux/platform_device.h&gt;</a:t>
            </a:r>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p>
          <a:p>
            <a:pPr algn="l"/>
            <a:endParaRPr lang="en-US" sz="1000"/>
          </a:p>
          <a:p>
            <a:pPr algn="l"/>
            <a:r>
              <a:rPr lang="en-US" sz="1000"/>
              <a:t>/* Enabling debug flags */</a:t>
            </a:r>
          </a:p>
          <a:p>
            <a:pPr algn="l"/>
            <a:r>
              <a:rPr lang="en-US" sz="1000"/>
              <a:t>#define DEBUG</a:t>
            </a:r>
          </a:p>
          <a:p>
            <a:pPr algn="l"/>
            <a:r>
              <a:rPr lang="en-US" sz="1000"/>
              <a:t>+#ifdef CONFIG_ACPI</a:t>
            </a:r>
          </a:p>
          <a:p>
            <a:pPr algn="l"/>
            <a:r>
              <a:rPr lang="en-US" sz="1000"/>
              <a:t>+static int bcm_acpi_probe(struct platform_device *pdev)</a:t>
            </a:r>
          </a:p>
          <a:p>
            <a:pPr algn="l"/>
            <a:r>
              <a:rPr lang="en-US" sz="1000"/>
              <a:t>+{</a:t>
            </a:r>
          </a:p>
          <a:p>
            <a:pPr algn="l"/>
            <a:r>
              <a:rPr lang="en-US" sz="1000"/>
              <a:t>+ int bt_enable, bt_reset;</a:t>
            </a:r>
          </a:p>
          <a:p>
            <a:pPr algn="l"/>
            <a:r>
              <a:rPr lang="en-US" sz="1000"/>
              <a:t>+</a:t>
            </a:r>
          </a:p>
          <a:p>
            <a:pPr algn="l"/>
            <a:r>
              <a:rPr lang="en-US" sz="1000"/>
              <a:t>+ /*</a:t>
            </a:r>
          </a:p>
          <a:p>
            <a:pPr algn="l"/>
            <a:r>
              <a:rPr lang="en-US" sz="1000"/>
              <a:t>+ * Handle ACPI specific initializations.</a:t>
            </a:r>
          </a:p>
          <a:p>
            <a:pPr algn="l"/>
            <a:r>
              <a:rPr lang="en-US" sz="1000"/>
              <a:t>+ */</a:t>
            </a:r>
          </a:p>
          <a:p>
            <a:pPr algn="l"/>
            <a:r>
              <a:rPr lang="en-US" sz="1000"/>
              <a:t>+ dev_dbg(&amp;pdev-&gt;dev, "BCM2E1A ACPI specific probe\n");</a:t>
            </a:r>
          </a:p>
          <a:p>
            <a:pPr algn="l"/>
            <a:r>
              <a:rPr lang="en-US" sz="1000"/>
              <a:t>+</a:t>
            </a:r>
          </a:p>
          <a:p>
            <a:pPr algn="l"/>
            <a:r>
              <a:rPr lang="en-US" sz="1000"/>
              <a:t>+ /*</a:t>
            </a:r>
          </a:p>
          <a:p>
            <a:pPr algn="l"/>
            <a:r>
              <a:rPr lang="en-US" sz="1000"/>
              <a:t>+ * Prerequisite for using this API is to</a:t>
            </a:r>
          </a:p>
          <a:p>
            <a:pPr algn="l"/>
            <a:r>
              <a:rPr lang="en-US" sz="1000"/>
              <a:t>+ * have the GPIO chip registered through</a:t>
            </a:r>
          </a:p>
          <a:p>
            <a:pPr algn="l"/>
            <a:r>
              <a:rPr lang="en-US" sz="1000"/>
              <a:t>+ * ACPI framework.</a:t>
            </a:r>
          </a:p>
          <a:p>
            <a:pPr algn="l"/>
            <a:r>
              <a:rPr lang="en-US" sz="1000"/>
              <a:t>+ */</a:t>
            </a:r>
          </a:p>
          <a:p>
            <a:pPr algn="l"/>
            <a:r>
              <a:rPr lang="en-US" sz="1000"/>
              <a:t>+ bt_reset = acpi_get_gpio_by_index(&amp;pdev-&gt;dev, 0, NULL);</a:t>
            </a:r>
          </a:p>
          <a:p>
            <a:pPr algn="l"/>
            <a:r>
              <a:rPr lang="en-US" sz="1000"/>
              <a:t>+ if (bt_reset &lt; 0)</a:t>
            </a:r>
          </a:p>
          <a:p>
            <a:pPr algn="l"/>
            <a:r>
              <a:rPr lang="en-US" sz="1000"/>
              <a:t>Unknown macro: {+ dev_err(&amp;pdev-&gt;dev,+ "bt_reset acpi_get_gpio_by_index() failedn");+ return -ENODEV;+ }</a:t>
            </a:r>
          </a:p>
          <a:p>
            <a:pPr algn="l"/>
            <a:endParaRPr lang="en-US" sz="1000"/>
          </a:p>
          <a:p>
            <a:pPr algn="l"/>
            <a:r>
              <a:rPr lang="en-US" sz="1000"/>
              <a:t>+ bt_enable = acpi_get_gpio_by_index(&amp;pdev-&gt;dev, 1, NULL);</a:t>
            </a:r>
          </a:p>
          <a:p>
            <a:pPr algn="l"/>
            <a:r>
              <a:rPr lang="en-US" sz="1000"/>
              <a:t>+ if (bt_enable &lt; 0)</a:t>
            </a:r>
          </a:p>
          <a:p>
            <a:pPr algn="l"/>
            <a:r>
              <a:rPr lang="en-US" sz="1000"/>
              <a:t>Unknown macro: {+ dev_err(&amp;pdev-&gt;dev,+ "bt_enable acpi_get_gpio_by_index() failedn");+ return -ENODEV;+ }</a:t>
            </a:r>
          </a:p>
          <a:p>
            <a:pPr algn="l"/>
            <a:endParaRPr lang="en-US" sz="1000"/>
          </a:p>
          <a:p>
            <a:pPr algn="l"/>
            <a:r>
              <a:rPr lang="en-US" sz="1000"/>
              <a:t>+</a:t>
            </a:r>
          </a:p>
          <a:p>
            <a:pPr algn="l"/>
            <a:r>
              <a:rPr lang="en-US" sz="1000"/>
              <a:t>+ dev_dbg(&amp;pdev-&gt;dev, "[%s] success\n", _func_);</a:t>
            </a:r>
          </a:p>
          <a:p>
            <a:pPr algn="l"/>
            <a:r>
              <a:rPr lang="en-US" sz="1000"/>
              <a:t>+ return 0;</a:t>
            </a:r>
          </a:p>
          <a:p>
            <a:pPr algn="l"/>
            <a:r>
              <a:rPr lang="en-US" sz="1000"/>
              <a:t>+}</a:t>
            </a:r>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p>
          <a:p>
            <a:r>
              <a:rPr lang="en-US" sz="1200"/>
              <a:t>{</a:t>
            </a:r>
          </a:p>
          <a:p>
            <a:r>
              <a:rPr lang="en-US" sz="1200"/>
              <a:t>+ int bcm_irq;</a:t>
            </a:r>
          </a:p>
          <a:p>
            <a:r>
              <a:rPr lang="en-US" sz="1200"/>
              <a:t>+</a:t>
            </a:r>
          </a:p>
          <a:p>
            <a:r>
              <a:rPr lang="en-US" sz="1200"/>
              <a:t>dev_dbg(&amp;pdev-&gt;dev, "BCM2E1A driver probe\n");</a:t>
            </a:r>
          </a:p>
          <a:p>
            <a:endParaRPr lang="en-US" sz="1200"/>
          </a:p>
          <a:p>
            <a:r>
              <a:rPr lang="en-US" sz="1200"/>
              <a:t>+ /*</a:t>
            </a:r>
          </a:p>
          <a:p>
            <a:r>
              <a:rPr lang="en-US" sz="1200"/>
              <a:t>+ * Get IRQ resource</a:t>
            </a:r>
          </a:p>
          <a:p>
            <a:r>
              <a:rPr lang="en-US" sz="1200"/>
              <a:t>+ *</a:t>
            </a:r>
          </a:p>
          <a:p>
            <a:r>
              <a:rPr lang="en-US" sz="1200"/>
              <a:t>+ * It can be done by two methods</a:t>
            </a:r>
          </a:p>
          <a:p>
            <a:r>
              <a:rPr lang="en-US" sz="1200"/>
              <a:t>+ *</a:t>
            </a:r>
          </a:p>
          <a:p>
            <a:r>
              <a:rPr lang="en-US" sz="1200"/>
              <a:t>+ * 1. platform_get_resource(dev, IORESOURCE_IRQ, 0)</a:t>
            </a:r>
          </a:p>
          <a:p>
            <a:r>
              <a:rPr lang="en-US" sz="1200"/>
              <a:t>+ * 2. platform_get_irq(dev, 0)</a:t>
            </a:r>
          </a:p>
          <a:p>
            <a:r>
              <a:rPr lang="en-US" sz="1200"/>
              <a:t>+ */</a:t>
            </a:r>
          </a:p>
          <a:p>
            <a:r>
              <a:rPr lang="en-US" sz="1200"/>
              <a:t>+</a:t>
            </a:r>
          </a:p>
          <a:p>
            <a:r>
              <a:rPr lang="en-US" sz="1200"/>
              <a:t>+ bcm_irq = platform_get_irq(pdev, 0);</a:t>
            </a:r>
          </a:p>
          <a:p>
            <a:r>
              <a:rPr lang="en-US" sz="1200"/>
              <a:t>+</a:t>
            </a:r>
          </a:p>
          <a:p>
            <a:r>
              <a:rPr lang="en-US" sz="1200"/>
              <a:t>+ dev_dbg(&amp;pdev-&gt;dev, "BCM2E1A irq number: %d\n", bcm_irq);</a:t>
            </a:r>
          </a:p>
          <a:p>
            <a:r>
              <a:rPr lang="en-US" sz="1200"/>
              <a:t>+</a:t>
            </a:r>
          </a:p>
          <a:p>
            <a:r>
              <a:rPr lang="en-US" sz="1200"/>
              <a:t>+ /*</a:t>
            </a:r>
          </a:p>
          <a:p>
            <a:r>
              <a:rPr lang="en-US" sz="1200"/>
              <a:t>+ * If enumarated through ACPI, ACPI_HANDLE() will</a:t>
            </a:r>
          </a:p>
          <a:p>
            <a:r>
              <a:rPr lang="en-US" sz="1200"/>
              <a:t>+ * return true.</a:t>
            </a:r>
          </a:p>
          <a:p>
            <a:r>
              <a:rPr lang="en-US" sz="1200"/>
              <a:t>+ * This can be used to handle ACPI specific</a:t>
            </a:r>
          </a:p>
          <a:p>
            <a:r>
              <a:rPr lang="en-US" sz="1200"/>
              <a:t>+ * enumatration.</a:t>
            </a:r>
          </a:p>
          <a:p>
            <a:r>
              <a:rPr lang="en-US" sz="1200"/>
              <a:t>+ */</a:t>
            </a:r>
          </a:p>
          <a:p>
            <a:r>
              <a:rPr lang="en-US" sz="1200"/>
              <a:t>+#ifdef CONFIG_ACPI</a:t>
            </a:r>
          </a:p>
          <a:p>
            <a:r>
              <a:rPr lang="en-US" sz="1200"/>
              <a:t>+ if (ACPI_HANDLE(&amp;pdev-&gt;dev))</a:t>
            </a:r>
          </a:p>
          <a:p>
            <a:r>
              <a:rPr lang="en-US" sz="1200"/>
              <a:t>Unknown macro: {+ /*+ * acpi specific probe+ */+ return bcm_acpi_probe(pdev);+ }</a:t>
            </a:r>
          </a:p>
          <a:p>
            <a:endParaRPr lang="en-US" sz="1200"/>
          </a:p>
          <a:p>
            <a:r>
              <a:rPr lang="en-US" sz="1200"/>
              <a:t>+#endif</a:t>
            </a:r>
          </a:p>
          <a:p>
            <a:r>
              <a:rPr lang="en-US" sz="1200"/>
              <a:t>return 0;</a:t>
            </a:r>
          </a:p>
          <a:p>
            <a:r>
              <a:rPr lang="en-US" sz="1200"/>
              <a:t>}</a:t>
            </a:r>
          </a:p>
          <a:p>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p>
          <a:p>
            <a:pPr algn="l"/>
            <a:r>
              <a:rPr lang="en-US" sz="1000"/>
              <a:t>@@ -40,11 +103,23 @@</a:t>
            </a:r>
          </a:p>
          <a:p>
            <a:pPr algn="l"/>
            <a:r>
              <a:rPr lang="en-US" sz="1000"/>
              <a:t>};</a:t>
            </a:r>
          </a:p>
          <a:p>
            <a:pPr algn="l"/>
            <a:r>
              <a:rPr lang="en-US" sz="1000"/>
              <a:t>MODULE_DEVICE_TABLE(platform, bcm_id_table);</a:t>
            </a:r>
          </a:p>
          <a:p>
            <a:pPr algn="l"/>
            <a:endParaRPr lang="en-US" sz="1000"/>
          </a:p>
          <a:p>
            <a:pPr algn="l"/>
            <a:r>
              <a:rPr lang="en-US" sz="1000"/>
              <a:t>+#ifdef CONFIG_ACPI</a:t>
            </a:r>
          </a:p>
          <a:p>
            <a:pPr algn="l"/>
            <a:r>
              <a:rPr lang="en-US" sz="1000"/>
              <a:t>+static struct acpi_device_id bcm_acpi_id[] = {</a:t>
            </a:r>
          </a:p>
          <a:p>
            <a:pPr algn="l"/>
            <a:r>
              <a:rPr lang="en-US" sz="1000"/>
              <a:t>+ /* ACPI IDs here */</a:t>
            </a:r>
          </a:p>
          <a:p>
            <a:pPr algn="l"/>
            <a:r>
              <a:rPr lang="en-US" sz="1000"/>
              <a:t>+</a:t>
            </a:r>
          </a:p>
          <a:p>
            <a:pPr algn="l"/>
            <a:r>
              <a:rPr lang="en-US" sz="1000"/>
              <a:t>Unknown macro: { "BCM2E1A", 0 }</a:t>
            </a:r>
          </a:p>
          <a:p>
            <a:pPr algn="l"/>
            <a:endParaRPr lang="en-US" sz="1000"/>
          </a:p>
          <a:p>
            <a:pPr algn="l"/>
            <a:r>
              <a:rPr lang="en-US" sz="1000"/>
              <a:t>,</a:t>
            </a:r>
          </a:p>
          <a:p>
            <a:pPr algn="l"/>
            <a:r>
              <a:rPr lang="en-US" sz="1000"/>
              <a:t>+ { }</a:t>
            </a:r>
          </a:p>
          <a:p>
            <a:pPr algn="l"/>
            <a:r>
              <a:rPr lang="en-US" sz="1000"/>
              <a:t>+};</a:t>
            </a:r>
          </a:p>
          <a:p>
            <a:pPr algn="l"/>
            <a:r>
              <a:rPr lang="en-US" sz="1000"/>
              <a:t>+MODULE_DEVICE_TABLE(acpi, bcm_acpi_id);</a:t>
            </a:r>
          </a:p>
          <a:p>
            <a:pPr algn="l"/>
            <a:r>
              <a:rPr lang="en-US" sz="1000"/>
              <a:t>+#endif</a:t>
            </a:r>
          </a:p>
          <a:p>
            <a:pPr algn="l"/>
            <a:r>
              <a:rPr lang="en-US" sz="1000"/>
              <a:t>+</a:t>
            </a:r>
          </a:p>
          <a:p>
            <a:pPr algn="l"/>
            <a:r>
              <a:rPr lang="en-US" sz="1000"/>
              <a:t>static struct platform_driver bcm_driver = {</a:t>
            </a:r>
          </a:p>
          <a:p>
            <a:pPr algn="l"/>
            <a:r>
              <a:rPr lang="en-US" sz="1000"/>
              <a:t>.probe = bcm_probe,</a:t>
            </a:r>
          </a:p>
          <a:p>
            <a:pPr algn="l"/>
            <a:r>
              <a:rPr lang="en-US" sz="1000"/>
              <a:t>.remove = bcm_remove,</a:t>
            </a:r>
          </a:p>
          <a:p>
            <a:pPr algn="l"/>
            <a:r>
              <a:rPr lang="en-US" sz="1000"/>
              <a:t>.driver =</a:t>
            </a:r>
          </a:p>
          <a:p>
            <a:pPr algn="l"/>
            <a:r>
              <a:rPr lang="en-US" sz="1000"/>
              <a:t>Unknown macro: { .name = DRIVER_NAME,+#ifdef CONFIG_ACPI+ .acpi_match_table = ACPI_PTR(bcm_acpi_id),+#endif }</a:t>
            </a:r>
          </a:p>
          <a:p>
            <a:pPr algn="l"/>
            <a:endParaRPr lang="en-US" sz="1000"/>
          </a:p>
          <a:p>
            <a:pPr algn="l"/>
            <a:r>
              <a:rPr lang="en-US" sz="1000"/>
              <a:t>,</a:t>
            </a:r>
          </a:p>
          <a:p>
            <a:pPr algn="l"/>
            <a:r>
              <a:rPr lang="en-US" sz="1000"/>
              <a:t>.id_table = bcm_id_table</a:t>
            </a:r>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p>
          <a:p>
            <a:r>
              <a:rPr lang="en-US" sz="1400"/>
              <a:t>— a/drivers/acpi/scan.c</a:t>
            </a:r>
          </a:p>
          <a:p>
            <a:r>
              <a:rPr lang="en-US" sz="1400"/>
              <a:t>+++ b/drivers/acpi/scan.c</a:t>
            </a:r>
          </a:p>
          <a:p>
            <a:r>
              <a:rPr lang="en-US" sz="1400"/>
              <a:t>@@ -35,6 +35,7 @@ static const char *dummy_hid = "device";</a:t>
            </a:r>
          </a:p>
          <a:p>
            <a:r>
              <a:rPr lang="en-US" sz="1400"/>
              <a:t>static const struct acpi_device_id acpi_platform_device_ids[] = {</a:t>
            </a:r>
          </a:p>
          <a:p>
            <a:endParaRPr lang="en-US" sz="1400"/>
          </a:p>
          <a:p>
            <a:r>
              <a:rPr lang="en-US" sz="1400"/>
              <a:t>Unknown macro: { "PNP0D40" }</a:t>
            </a:r>
          </a:p>
          <a:p>
            <a:endParaRPr lang="en-US" sz="1400"/>
          </a:p>
          <a:p>
            <a:r>
              <a:rPr lang="en-US" sz="1400"/>
              <a:t>,</a:t>
            </a:r>
          </a:p>
          <a:p>
            <a:r>
              <a:rPr lang="en-US" sz="1400"/>
              <a:t>+</a:t>
            </a:r>
          </a:p>
          <a:p>
            <a:r>
              <a:rPr lang="en-US" sz="1400"/>
              <a:t>Unknown macro: { "BCM2E1A" }</a:t>
            </a:r>
          </a:p>
          <a:p>
            <a:endParaRPr lang="en-US" sz="1400"/>
          </a:p>
          <a:p>
            <a:r>
              <a:rPr lang="en-US" sz="1400"/>
              <a:t>,</a:t>
            </a:r>
          </a:p>
          <a:p>
            <a:endParaRPr lang="en-US" sz="1400"/>
          </a:p>
          <a:p>
            <a:r>
              <a:rPr lang="en-US" sz="1400"/>
              <a:t>/* Haswell LPSS devices */</a:t>
            </a:r>
          </a:p>
          <a:p>
            <a:r>
              <a:rPr lang="en-US" sz="1400"/>
              <a:t>Unknown macro: { "INT33C0", 0 }</a:t>
            </a:r>
          </a:p>
          <a:p>
            <a:endParaRPr lang="en-US" sz="1400"/>
          </a:p>
          <a:p>
            <a:r>
              <a:rPr lang="en-US" sz="140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p>
          <a:p>
            <a:pPr fontAlgn="auto">
              <a:lnSpc>
                <a:spcPct val="100000"/>
              </a:lnSpc>
            </a:pPr>
            <a:r>
              <a:rPr lang="x-none" altLang="en-US"/>
              <a:t>Then open "./src/mainboard/google/reef/dsdt.asl"  that is the APL base platform's DSDT table in which we can see what root asl and base asl are included, such as </a:t>
            </a:r>
          </a:p>
          <a:p>
            <a:pPr lvl="1" fontAlgn="auto">
              <a:lnSpc>
                <a:spcPct val="100000"/>
              </a:lnSpc>
            </a:pPr>
            <a:r>
              <a:rPr lang="x-none" altLang="en-US"/>
              <a:t>        /* global NVS and variables */</a:t>
            </a:r>
          </a:p>
          <a:p>
            <a:pPr lvl="1" fontAlgn="auto">
              <a:lnSpc>
                <a:spcPct val="100000"/>
              </a:lnSpc>
            </a:pPr>
            <a:r>
              <a:rPr lang="x-none" altLang="en-US"/>
              <a:t>        #include &lt;soc/intel/apollolake/acpi/globalnvs.asl&gt;</a:t>
            </a:r>
          </a:p>
          <a:p>
            <a:pPr lvl="1" fontAlgn="auto">
              <a:lnSpc>
                <a:spcPct val="100000"/>
              </a:lnSpc>
            </a:pPr>
            <a:r>
              <a:rPr lang="x-none" altLang="en-US"/>
              <a:t>        /* CPU */</a:t>
            </a:r>
          </a:p>
          <a:p>
            <a:pPr lvl="1" fontAlgn="auto">
              <a:lnSpc>
                <a:spcPct val="100000"/>
              </a:lnSpc>
            </a:pPr>
            <a:r>
              <a:rPr lang="x-none" altLang="en-US"/>
              <a:t>        #include &lt;soc/intel/apollolake/acpi/cpu.asl&gt;</a:t>
            </a:r>
          </a:p>
          <a:p>
            <a:pPr lvl="1" fontAlgn="auto">
              <a:lnSpc>
                <a:spcPct val="100000"/>
              </a:lnSpc>
            </a:pPr>
            <a:r>
              <a:rPr lang="x-none" altLang="en-US"/>
              <a:t>        Scope (\_SB) {</a:t>
            </a:r>
          </a:p>
          <a:p>
            <a:pPr lvl="1" fontAlgn="auto">
              <a:lnSpc>
                <a:spcPct val="100000"/>
              </a:lnSpc>
            </a:pPr>
            <a:r>
              <a:rPr lang="x-none" altLang="en-US"/>
              <a:t>                Device (PCI0)</a:t>
            </a:r>
          </a:p>
          <a:p>
            <a:pPr lvl="1" fontAlgn="auto">
              <a:lnSpc>
                <a:spcPct val="100000"/>
              </a:lnSpc>
            </a:pPr>
            <a:r>
              <a:rPr lang="x-none" altLang="en-US"/>
              <a:t>                {</a:t>
            </a:r>
          </a:p>
          <a:p>
            <a:pPr lvl="1" fontAlgn="auto">
              <a:lnSpc>
                <a:spcPct val="100000"/>
              </a:lnSpc>
            </a:pPr>
            <a:r>
              <a:rPr lang="x-none" altLang="en-US"/>
              <a:t>                        #include &lt;soc/intel/apollolake/acpi/northbridge.asl&gt;</a:t>
            </a:r>
          </a:p>
          <a:p>
            <a:pPr lvl="1" fontAlgn="auto">
              <a:lnSpc>
                <a:spcPct val="100000"/>
              </a:lnSpc>
            </a:pPr>
            <a:r>
              <a:rPr lang="x-none" altLang="en-US"/>
              <a:t>                        #include &lt;soc/intel/apollolake/acpi/southbridge.asl&gt;  /* Include #include "xhci.asl"  */</a:t>
            </a:r>
          </a:p>
          <a:p>
            <a:pPr lvl="1" fontAlgn="auto">
              <a:lnSpc>
                <a:spcPct val="100000"/>
              </a:lnSpc>
            </a:pPr>
            <a:r>
              <a:rPr lang="x-none" altLang="en-US"/>
              <a:t>                        #include &lt;soc/intel/apollolake/acpi/pch_hda.asl&gt;</a:t>
            </a:r>
          </a:p>
          <a:p>
            <a:pPr lvl="1" fontAlgn="auto">
              <a:lnSpc>
                <a:spcPct val="100000"/>
              </a:lnSpc>
            </a:pPr>
            <a:r>
              <a:rPr lang="x-none" altLang="en-US"/>
              <a:t>                }</a:t>
            </a:r>
          </a:p>
          <a:p>
            <a:pPr lvl="1" fontAlgn="auto">
              <a:lnSpc>
                <a:spcPct val="100000"/>
              </a:lnSpc>
            </a:pPr>
            <a:r>
              <a:rPr lang="x-none" altLang="en-US"/>
              <a:t>        }</a:t>
            </a:r>
          </a:p>
          <a:p>
            <a:pPr lvl="1" fontAlgn="auto">
              <a:lnSpc>
                <a:spcPct val="100000"/>
              </a:lnSpc>
            </a:pPr>
            <a:r>
              <a:rPr lang="x-none" altLang="en-US"/>
              <a:t>        /* Chrome OS specific */</a:t>
            </a:r>
          </a:p>
          <a:p>
            <a:pPr lvl="1" fontAlgn="auto">
              <a:lnSpc>
                <a:spcPct val="100000"/>
              </a:lnSpc>
            </a:pPr>
            <a:r>
              <a:rPr lang="x-none" altLang="en-US"/>
              <a:t>        #include &lt;vendorcode/google/chromeos/acpi/chromeos.asl&gt;</a:t>
            </a:r>
          </a:p>
          <a:p>
            <a:pPr lvl="1" fontAlgn="auto">
              <a:lnSpc>
                <a:spcPct val="100000"/>
              </a:lnSpc>
            </a:pPr>
            <a:r>
              <a:rPr lang="x-none" altLang="en-US"/>
              <a:t>        /* Chipset specific sleep states */</a:t>
            </a:r>
          </a:p>
          <a:p>
            <a:pPr lvl="1" fontAlgn="auto">
              <a:lnSpc>
                <a:spcPct val="100000"/>
              </a:lnSpc>
            </a:pPr>
            <a:r>
              <a:rPr lang="x-none" altLang="en-US"/>
              <a:t>        #include &lt;soc/intel/apollolake/acpi/sleepstates.asl&gt;</a:t>
            </a:r>
          </a:p>
          <a:p>
            <a:pPr lvl="0" fontAlgn="auto">
              <a:lnSpc>
                <a:spcPct val="100000"/>
              </a:lnSpc>
            </a:pPr>
            <a:r>
              <a:rPr lang="x-none" altLang="en-US" sz="2800"/>
              <a:t>Inside southbridge.asl, there exist "Name (_PRW, Package() { GPE0A_XHCI_PME_STS, 3 })", this statement should be reflected in </a:t>
            </a:r>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85000" lnSpcReduction="20000"/>
          </a:bodyPr>
          <a:lstStyle/>
          <a:p>
            <a:r>
              <a:rPr lang="en-US"/>
              <a:t>Assum</a:t>
            </a:r>
            <a:r>
              <a:rPr lang="x-none" altLang="en-US"/>
              <a:t>ption:</a:t>
            </a:r>
            <a:r>
              <a:rPr lang="en-US"/>
              <a:t> chromium-os source pool, here is a short note to build image for </a:t>
            </a:r>
            <a:r>
              <a:rPr lang="x-none" altLang="en-US" i="1"/>
              <a:t>your_platform_name</a:t>
            </a:r>
          </a:p>
          <a:p>
            <a:pPr lvl="1"/>
            <a:r>
              <a:rPr lang="x-none" altLang="en-US"/>
              <a:t>$ cd .repo</a:t>
            </a:r>
          </a:p>
          <a:p>
            <a:pPr lvl="1"/>
            <a:r>
              <a:rPr lang="x-none" altLang="en-US"/>
              <a:t>$ mkdir -p local_manifests</a:t>
            </a:r>
          </a:p>
          <a:p>
            <a:pPr lvl="1"/>
            <a:r>
              <a:rPr lang="x-none" altLang="en-US"/>
              <a:t>$ cd local_manifests</a:t>
            </a:r>
          </a:p>
          <a:p>
            <a:pPr lvl="1"/>
            <a:r>
              <a:rPr lang="x-none" altLang="en-US"/>
              <a:t>$ vim local_manifest.xml # includes the following lines:</a:t>
            </a:r>
          </a:p>
          <a:p>
            <a:pPr lvl="2"/>
            <a:r>
              <a:rPr lang="x-none" altLang="en-US"/>
              <a:t>&lt;?xml version='1.0' encoding='UTF-8'?&gt;</a:t>
            </a:r>
          </a:p>
          <a:p>
            <a:pPr lvl="2"/>
            <a:r>
              <a:rPr lang="x-none" altLang="en-US"/>
              <a:t>&lt;manifest&gt;</a:t>
            </a:r>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p>
          <a:p>
            <a:pPr lvl="2"/>
            <a:r>
              <a:rPr lang="x-none" altLang="en-US"/>
              <a:t>&lt;/manifest&gt;</a:t>
            </a:r>
          </a:p>
          <a:p>
            <a:pPr lvl="1"/>
            <a:r>
              <a:rPr lang="x-none" altLang="en-US"/>
              <a:t>Back to ToT, "cd ../..; repo sync"</a:t>
            </a:r>
          </a:p>
          <a:p>
            <a:pPr lvl="1"/>
            <a:r>
              <a:rPr lang="x-none" altLang="en-US"/>
              <a:t>Build packages and images # Refer to page 2</a:t>
            </a:r>
            <a:r>
              <a:rPr lang="en-US" altLang="x-none"/>
              <a:t>7</a:t>
            </a:r>
            <a:endParaRPr lang="x-none" altLang="en-US"/>
          </a:p>
          <a:p>
            <a:pPr lvl="1"/>
            <a:r>
              <a:rPr lang="x-none" altLang="en-US"/>
              <a:t>Examine built images</a:t>
            </a:r>
          </a:p>
          <a:p>
            <a:pPr lvl="2"/>
            <a:r>
              <a:rPr lang="x-none" altLang="en-US"/>
              <a:t>(cr) $ ./mount_gpt_image.sh --board=${BOARD} -f $(./get_latest_image.sh --board=${BOARD})</a:t>
            </a:r>
          </a:p>
          <a:p>
            <a:pPr lvl="2"/>
            <a:r>
              <a:rPr lang="x-none" altLang="en-US"/>
              <a:t>(cr) $ # Do something you'd like to check</a:t>
            </a:r>
          </a:p>
          <a:p>
            <a:pPr lvl="2"/>
            <a:r>
              <a:rPr lang="x-none" altLang="en-US"/>
              <a:t>(cr) $ ./mount_gpt_image.sh --board=${BOARD} -u     # remember to umount</a:t>
            </a:r>
          </a:p>
          <a:p>
            <a:pPr lvl="2"/>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p>
          <a:p>
            <a:pPr lvl="1"/>
            <a:r>
              <a:rPr lang="x-none" altLang="en-US"/>
              <a:t>/dev/pstore</a:t>
            </a:r>
          </a:p>
          <a:p>
            <a:pPr lvl="2"/>
            <a:r>
              <a:rPr lang="en-US"/>
              <a:t>When a crash occurs that induces a reboot console-ramoops captures logs leading up to the reboot. </a:t>
            </a:r>
            <a:r>
              <a:rPr lang="x-none" altLang="en-US"/>
              <a:t>Reference: https://www.kernel.org/doc/html/latest/admin-guide/ramoops.html</a:t>
            </a:r>
          </a:p>
          <a:p>
            <a:pPr lvl="1"/>
            <a:r>
              <a:rPr lang="en-US"/>
              <a:t>dmesg -w</a:t>
            </a:r>
          </a:p>
          <a:p>
            <a:pPr lvl="2"/>
            <a:r>
              <a:rPr lang="en-US"/>
              <a:t>Kernel logs. These live in a limited size FIFO buffer in RAM which overflows and "wraps around" after some time. Before that happens the logging daemon copies kernel logs to disk in /var/log/messages* for non volatile and longer term storage.</a:t>
            </a:r>
          </a:p>
          <a:p>
            <a:pPr lvl="1"/>
            <a:r>
              <a:rPr lang="en-US"/>
              <a:t>tailf /var/log/messages</a:t>
            </a:r>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p>
          <a:p>
            <a:pPr lvl="1"/>
            <a:r>
              <a:rPr lang="en-US"/>
              <a:t>/var/log/messages.*</a:t>
            </a:r>
          </a:p>
          <a:p>
            <a:pPr lvl="2"/>
            <a:r>
              <a:rPr lang="en-US"/>
              <a:t>Older versions of /var/log/messages as rotated by /usr/sbin/chromeos-cleanup-logs - which you can call manually to start a new /var/log/messages files without losing anything.</a:t>
            </a:r>
          </a:p>
          <a:p>
            <a:pPr lvl="1"/>
            <a:r>
              <a:rPr lang="en-US"/>
              <a:t>/var/log/ui/ui.LATEST and /var/log/chrome/chrome</a:t>
            </a:r>
          </a:p>
          <a:p>
            <a:pPr lvl="2"/>
            <a:r>
              <a:rPr lang="en-US"/>
              <a:t>Browser logs: https://chromium.googlesource.com/chromium/src/+/master/docs/chrome_os_logging.md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p>
          <a:p>
            <a:pPr lvl="1"/>
            <a:r>
              <a:rPr lang="en-US"/>
              <a:t>echo 0 &gt; /sys/power/pm_print_times</a:t>
            </a:r>
          </a:p>
          <a:p>
            <a:pPr lvl="1"/>
            <a:r>
              <a:rPr lang="en-US"/>
              <a:t>Or</a:t>
            </a:r>
          </a:p>
          <a:p>
            <a:pPr lvl="1"/>
            <a:r>
              <a:rPr lang="en-US"/>
              <a:t>suspend_stress_test --nopm_print_times</a:t>
            </a:r>
          </a:p>
          <a:p>
            <a:pPr lvl="1"/>
            <a:r>
              <a:rPr lang="en-US"/>
              <a:t>More details in https://chromium-review.googlesource.com/c/chromiumos/platform2/+/855644</a:t>
            </a:r>
          </a:p>
          <a:p>
            <a:pPr lvl="0"/>
            <a:r>
              <a:rPr lang="en-US"/>
              <a:t>Handling Large Log Files</a:t>
            </a:r>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p>
          <a:p>
            <a:pPr lvl="2"/>
            <a:r>
              <a:rPr lang="x-none" altLang="en-US"/>
              <a:t>base_infosys.py</a:t>
            </a:r>
          </a:p>
          <a:p>
            <a:pPr lvl="3"/>
            <a:r>
              <a:rPr lang="x-none" altLang="en-US"/>
              <a:t>diff --git a/client/bin/base_sysinfo.py b/client/bin/base_sysinfo.py</a:t>
            </a:r>
          </a:p>
          <a:p>
            <a:pPr lvl="3"/>
            <a:r>
              <a:rPr lang="x-none" altLang="en-US"/>
              <a:t>index 5f3487ec3..d4f488a7f 100644</a:t>
            </a:r>
          </a:p>
          <a:p>
            <a:pPr lvl="3"/>
            <a:r>
              <a:rPr lang="x-none" altLang="en-US"/>
              <a:t>--- a/client/bin/base_sysinfo.py</a:t>
            </a:r>
          </a:p>
          <a:p>
            <a:pPr lvl="3"/>
            <a:r>
              <a:rPr lang="x-none" altLang="en-US"/>
              <a:t>+++ b/client/bin/base_sysinfo.py</a:t>
            </a:r>
          </a:p>
          <a:p>
            <a:pPr lvl="3"/>
            <a:r>
              <a:rPr lang="x-none" altLang="en-US"/>
              <a:t>@@ -35,7 +35,6 @@ _DEFAULT_FILES_TO_LOG_PER_BOOT = [</a:t>
            </a:r>
          </a:p>
          <a:p>
            <a:pPr lvl="3"/>
            <a:r>
              <a:rPr lang="x-none" altLang="en-US"/>
              <a:t>     '/proc/interrupts',</a:t>
            </a:r>
          </a:p>
          <a:p>
            <a:pPr lvl="3"/>
            <a:r>
              <a:rPr lang="x-none" altLang="en-US"/>
              <a:t>     '/proc/partitions',</a:t>
            </a:r>
          </a:p>
          <a:p>
            <a:pPr lvl="3"/>
            <a:r>
              <a:rPr lang="x-none" altLang="en-US"/>
              <a:t>     '/var/log/bios_info.txt',</a:t>
            </a:r>
          </a:p>
          <a:p>
            <a:pPr lvl="3"/>
            <a:r>
              <a:rPr lang="x-none" altLang="en-US"/>
              <a:t>-    '/var/log/messages',</a:t>
            </a:r>
          </a:p>
          <a:p>
            <a:pPr lvl="3"/>
            <a:r>
              <a:rPr lang="x-none" altLang="en-US"/>
              <a:t>     '/var/log/storage_info.txt',</a:t>
            </a:r>
          </a:p>
          <a:p>
            <a:pPr lvl="3"/>
            <a:r>
              <a:rPr lang="x-none" altLang="en-US"/>
              <a:t> ] + list(constants.LOG_PSTORE_DIRS)</a:t>
            </a:r>
          </a:p>
          <a:p>
            <a:pPr lvl="3"/>
            <a:r>
              <a:rPr lang="x-none" altLang="en-US"/>
              <a:t> _DEFAULT_FILES_TO_LOG_BEFORE_ITERATION = [</a:t>
            </a:r>
          </a:p>
          <a:p>
            <a:pPr lvl="3"/>
            <a:r>
              <a:rPr lang="x-none" altLang="en-US"/>
              <a:t>lines 1-12/12 (END)</a:t>
            </a:r>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p>
          <a:p>
            <a:r>
              <a:rPr lang="en-US" sz="1000"/>
              <a:t>index cc9a62539..9dfa11d1a 100755                                                                                                                                                                          </a:t>
            </a:r>
          </a:p>
          <a:p>
            <a:r>
              <a:rPr lang="en-US" sz="1000"/>
              <a:t>--- a/init/chromeos-cleanup-logs                                                                                                                                                                           </a:t>
            </a:r>
          </a:p>
          <a:p>
            <a:r>
              <a:rPr lang="en-US" sz="1000"/>
              <a:t>+++ b/init/chromeos-cleanup-logs                                                                                                                                                                           </a:t>
            </a:r>
          </a:p>
          <a:p>
            <a:r>
              <a:rPr lang="en-US" sz="1000"/>
              <a:t>@@ -10,7 +10,7 @@                                                                                                                                                                                          </a:t>
            </a:r>
          </a:p>
          <a:p>
            <a:r>
              <a:rPr lang="en-US" sz="1000"/>
              <a:t>                                                                                                                                                                                                             </a:t>
            </a:r>
          </a:p>
          <a:p>
            <a:r>
              <a:rPr lang="en-US" sz="1000"/>
              <a:t> CLEANUP_PAUSED_FILE="/var/lib/cleanup_logs_paused"                                                                                                                                                        </a:t>
            </a:r>
          </a:p>
          <a:p>
            <a:r>
              <a:rPr lang="en-US" sz="1000"/>
              <a:t> NUM_DAYS_TO_PRESERVE=7                                                                                                                                                                                    </a:t>
            </a:r>
          </a:p>
          <a:p>
            <a:r>
              <a:rPr lang="en-US" sz="1000"/>
              <a:t>-MAX_SUBDIR_SIZE=100   # MB                                                                                                                                                                                </a:t>
            </a:r>
          </a:p>
          <a:p>
            <a:r>
              <a:rPr lang="en-US" sz="1000"/>
              <a:t>+MAX_SUBDIR_SIZE=10   # MB or whatever size you want to keep the log directory at                                                                                                                                                                                 </a:t>
            </a:r>
          </a:p>
          <a:p>
            <a:r>
              <a:rPr lang="en-US" sz="1000"/>
              <a:t> # Threshold for additional histogram reporting (in 1KB blocks), 1GB in total.                                                                                                                             </a:t>
            </a:r>
          </a:p>
          <a:p>
            <a:r>
              <a:rPr lang="en-US" sz="1000"/>
              <a:t> ADDITIONAL_REPORTING_THRESHOLD_BLOCKS=1048576                                                                                                                                                             </a:t>
            </a:r>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p>
          <a:p>
            <a:r>
              <a:rPr lang="en-US" sz="1000"/>
              <a:t># Use of this source code is governed by a BSD-style license that can be                                                                                                                                   </a:t>
            </a:r>
          </a:p>
          <a:p>
            <a:r>
              <a:rPr lang="en-US" sz="1000"/>
              <a:t># found in the LICENSE file.                                                                                                                                                                               </a:t>
            </a:r>
          </a:p>
          <a:p>
            <a:r>
              <a:rPr lang="en-US" sz="1000"/>
              <a:t>                                                                                                                                                                                                             </a:t>
            </a:r>
          </a:p>
          <a:p>
            <a:r>
              <a:rPr lang="en-US" sz="1000"/>
              <a:t>description     "Rotate the system logs"                                                                                                                                                                   </a:t>
            </a:r>
          </a:p>
          <a:p>
            <a:r>
              <a:rPr lang="en-US" sz="1000"/>
              <a:t>author          "chromium-os-dev@chromium.org"                                                                                                                                                             </a:t>
            </a:r>
          </a:p>
          <a:p>
            <a:r>
              <a:rPr lang="en-US" sz="1000"/>
              <a:t>                                                                                                                                                                                                             </a:t>
            </a:r>
          </a:p>
          <a:p>
            <a:r>
              <a:rPr lang="en-US" sz="1000"/>
              <a:t>start on starting system-services                                                                                                                                                                          </a:t>
            </a:r>
          </a:p>
          <a:p>
            <a:r>
              <a:rPr lang="en-US" sz="1000"/>
              <a:t>stop on stopping system-services                                                                                                                                                                           </a:t>
            </a:r>
          </a:p>
          <a:p>
            <a:r>
              <a:rPr lang="en-US" sz="1000"/>
              <a:t>                                                                                                                                                                                                             </a:t>
            </a:r>
          </a:p>
          <a:p>
            <a:r>
              <a:rPr lang="en-US" sz="1000"/>
              <a:t>exec periodic_scheduler 86400 600 cleanup_logs /usr/sbin/chromeos-cleanup-logs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p>
          <a:p>
            <a:pPr lvl="1"/>
            <a:r>
              <a:rPr lang="x-none" altLang="en-US"/>
              <a:t>Serial Debugging HOWTO - http://www.chromium.org/chromium-os/how-tos-and-troubleshooting/serial-debugging-howto</a:t>
            </a:r>
          </a:p>
          <a:p>
            <a:pPr lvl="1"/>
            <a:r>
              <a:rPr lang="x-none" altLang="en-US"/>
              <a:t>Controlling Enabled Consoles - http://www.chromium.org/chromium-os/developer-guide/using-serial-tty</a:t>
            </a:r>
          </a:p>
          <a:p>
            <a:pPr lvl="0"/>
            <a:r>
              <a:rPr lang="x-none" altLang="en-US"/>
              <a:t>Enabling Serial Port</a:t>
            </a:r>
          </a:p>
          <a:p>
            <a:pPr lvl="1"/>
            <a:r>
              <a:rPr lang="x-none" altLang="en-US"/>
              <a:t>To enable the serial console by default https://chromium-review.googlesource.com/c/454119/2/overlay-coral/profiles/base/make.defaults</a:t>
            </a:r>
          </a:p>
          <a:p>
            <a:pPr lvl="1"/>
            <a:r>
              <a:rPr lang="x-none" altLang="en-US"/>
              <a:t>Building phase (TTY stands for ttyS?)</a:t>
            </a:r>
          </a:p>
          <a:p>
            <a:pPr lvl="2"/>
            <a:r>
              <a:rPr lang="x-none" altLang="en-US"/>
              <a:t>USE="pcserial tty_console_$TTY" cros_workon_make --install sys-kernel/chromeos-kernel-3_18</a:t>
            </a:r>
          </a:p>
          <a:p>
            <a:pPr lvl="2"/>
            <a:r>
              <a:rPr lang="x-none" altLang="en-US"/>
              <a:t>Or. USE="pcserial tty_console_$TTY" \</a:t>
            </a:r>
          </a:p>
          <a:p>
            <a:pPr lvl="2"/>
            <a:r>
              <a:rPr lang="x-none" altLang="en-US"/>
              <a:t>./build_packages --board=$BOARD</a:t>
            </a:r>
          </a:p>
          <a:p>
            <a:pPr lvl="2"/>
            <a:r>
              <a:rPr lang="x-none" altLang="en-US"/>
              <a:t>./build_image --board=$BOARD --enable_serial="${TTY},115200n8,keep" --loglevel=7 --boot_args="my_build_123 i915.this=that drm.debug=XX etc." --noenable_rootfs_verification test</a:t>
            </a:r>
          </a:p>
          <a:p>
            <a:pPr lvl="0"/>
            <a:r>
              <a:rPr lang="x-none" altLang="en-US"/>
              <a:t>Troubleshooting </a:t>
            </a:r>
          </a:p>
          <a:p>
            <a:pPr lvl="1"/>
            <a:r>
              <a:rPr lang="x-none" altLang="en-US"/>
              <a:t>dmesg is endlessly reporting console-$TTY respawns.</a:t>
            </a:r>
          </a:p>
          <a:p>
            <a:pPr lvl="1"/>
            <a:r>
              <a:rPr lang="x-none" altLang="en-US"/>
              <a:t>    Ensure your board's kernel has been built with the pcserial USE flag. You can verify by checking that /dev/$TTY is present on the target's filesystem.</a:t>
            </a:r>
          </a:p>
          <a:p>
            <a:pPr lvl="1"/>
            <a:r>
              <a:rPr lang="x-none" altLang="en-US"/>
              <a:t>agetty is not behaving the way I want it to.</a:t>
            </a:r>
          </a:p>
          <a:p>
            <a:pPr lvl="1"/>
            <a:r>
              <a:rPr lang="x-none" altLang="en-US"/>
              <a:t>    You can remount the rootfs read-write and edit /etc/init/console-$TTY.conf</a:t>
            </a:r>
          </a:p>
          <a:p>
            <a:pPr lvl="1"/>
            <a:r>
              <a:rPr lang="x-none" altLang="en-US"/>
              <a:t>Can't see system logs from device with UEFI BIOS.</a:t>
            </a:r>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p>
          <a:p>
            <a:pPr lvl="1"/>
            <a:r>
              <a:rPr lang="x-none" altLang="en-US"/>
              <a:t>hciattach - attach serial devices via UART HCI to BlueZ stack</a:t>
            </a:r>
          </a:p>
          <a:p>
            <a:pPr lvl="2"/>
            <a:r>
              <a:rPr lang="x-none" altLang="en-US"/>
              <a:t>hciattach /dev/ttyS2 Intel 115200 flow</a:t>
            </a:r>
          </a:p>
          <a:p>
            <a:pPr lvl="1"/>
            <a:r>
              <a:rPr lang="x-none" altLang="en-US" sz="2400"/>
              <a:t>hciconfig - configure Bluetooth devices</a:t>
            </a:r>
          </a:p>
          <a:p>
            <a:pPr lvl="2"/>
            <a:r>
              <a:rPr lang="x-none" altLang="en-US" sz="2000"/>
              <a:t>hciconfig hci0 reset | up | name XXX | piscan</a:t>
            </a:r>
          </a:p>
          <a:p>
            <a:pPr lvl="1"/>
            <a:r>
              <a:rPr lang="x-none" altLang="en-US" sz="2400"/>
              <a:t>hcitool - configure Bluetooth connections</a:t>
            </a:r>
          </a:p>
          <a:p>
            <a:pPr lvl="2"/>
            <a:r>
              <a:rPr lang="x-none" altLang="en-US" sz="2000"/>
              <a:t>hcitool  -i hci0 scan | cc 87:55:xx:yy:zz:aa &amp;&amp; hcitool con | ...</a:t>
            </a:r>
          </a:p>
          <a:p>
            <a:pPr lvl="0"/>
            <a:r>
              <a:rPr lang="x-none" altLang="en-US" sz="2800"/>
              <a:t>BLUETOOTHD - Bluetooth daemon</a:t>
            </a:r>
          </a:p>
          <a:p>
            <a:pPr lvl="1"/>
            <a:r>
              <a:rPr lang="x-none" altLang="en-US" sz="2400"/>
              <a:t>/etc/init.d/bluetooth start</a:t>
            </a:r>
          </a:p>
          <a:p>
            <a:pPr lvl="0"/>
            <a:r>
              <a:rPr lang="x-none" altLang="en-US" sz="2800"/>
              <a:t>SIMPLE-AGENT - Use for pairing device</a:t>
            </a:r>
          </a:p>
          <a:p>
            <a:pPr lvl="0"/>
            <a:r>
              <a:rPr lang="x-none" altLang="en-US" sz="2800"/>
              <a:t>RFCOMM - RFCOMM configuration utility </a:t>
            </a:r>
          </a:p>
          <a:p>
            <a:pPr lvl="0"/>
            <a:r>
              <a:rPr lang="x-none" altLang="en-US" sz="2800"/>
              <a:t>OBEXFTP - Mobile Equipment file transfer tool</a:t>
            </a:r>
          </a:p>
          <a:p>
            <a:pPr lvl="0"/>
            <a:r>
              <a:rPr lang="x-none" altLang="en-US" sz="2800"/>
              <a:t>OBEXPUSH - Push and Receive Files over the Bluetooth OBEX Push Channel</a:t>
            </a:r>
          </a:p>
          <a:p>
            <a:pPr lvl="0"/>
            <a:r>
              <a:rPr lang="x-none" altLang="en-US" sz="2800"/>
              <a:t>HCIDUMP - Parse HCI data</a:t>
            </a:r>
          </a:p>
          <a:p>
            <a:pPr lvl="0"/>
            <a:r>
              <a:rPr lang="x-none" altLang="en-US" sz="2800"/>
              <a:t>DBUS-SEND - Send a message to a message bus</a:t>
            </a:r>
          </a:p>
          <a:p>
            <a:pPr lvl="1"/>
            <a:r>
              <a:rPr lang="x-none" altLang="en-US" sz="2400"/>
              <a:t>Get your devices</a:t>
            </a:r>
          </a:p>
          <a:p>
            <a:pPr lvl="1"/>
            <a:r>
              <a:rPr lang="x-none" altLang="en-US" sz="2400"/>
              <a:t>dbus-send --system --type=method_call --print-reply --dest=org.bluez "/" org.bluez.Manager.ListAdapters</a:t>
            </a:r>
          </a:p>
          <a:p>
            <a:pPr lvl="1"/>
            <a:r>
              <a:rPr lang="x-none" altLang="en-US" sz="2400"/>
              <a:t>Get Properties</a:t>
            </a:r>
          </a:p>
          <a:p>
            <a:pPr lvl="1"/>
            <a:r>
              <a:rPr lang="x-none" altLang="en-US" sz="2400"/>
              <a:t>dbus-send --system --type=method_call --print-reply --dest=org.bluez "/org/bluez/3858/hci0" org.bluez.Adapter.GetProperties</a:t>
            </a:r>
          </a:p>
          <a:p>
            <a:pPr lvl="1"/>
            <a:r>
              <a:rPr lang="x-none" altLang="en-US" sz="2400"/>
              <a:t>Remove a device (useful to remove paired devices)</a:t>
            </a:r>
          </a:p>
          <a:p>
            <a:pPr lvl="1"/>
            <a:r>
              <a:rPr lang="x-none" altLang="en-US" sz="2400"/>
              <a:t>dbus-send --system --type=method_call --print-reply --dest=org.bluez "/org/bluez/2036/hci0" org.bluez.Adapter.RemoveDevice objpath:"/org/bluez/2036/hci0/dev_00_02_72_A6_2C_69"</a:t>
            </a:r>
          </a:p>
          <a:p>
            <a:pPr lvl="0"/>
            <a:r>
              <a:rPr lang="x-none" altLang="en-US" sz="2800"/>
              <a:t>AD2P - Edit the /etc/asound.conf with the bd address</a:t>
            </a:r>
          </a:p>
          <a:p>
            <a:pPr lvl="1"/>
            <a:r>
              <a:rPr lang="x-none" altLang="en-US" sz="2400"/>
              <a:t>mplayer -ao alsa:device=bluetooth my-mp3-file.mp3</a:t>
            </a:r>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p>
          <a:p>
            <a:r>
              <a:rPr lang="en-US" sz="1200"/>
              <a:t>type bluetooth</a:t>
            </a:r>
          </a:p>
          <a:p>
            <a:r>
              <a:rPr lang="en-US" sz="1200"/>
              <a:t>device "xx:xx:xx:xx:xx:xx"</a:t>
            </a:r>
          </a:p>
          <a:p>
            <a:r>
              <a:rPr lang="en-US" sz="1200"/>
              <a:t>profile "auto"</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3"/>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p>
          <a:p>
            <a:r>
              <a:rPr lang="en-US" sz="1200"/>
              <a:t>$ sudo apt update</a:t>
            </a:r>
          </a:p>
          <a:p>
            <a:r>
              <a:rPr lang="en-US" sz="1200"/>
              <a:t>$ sudo apt upgrade</a:t>
            </a:r>
          </a:p>
          <a:p>
            <a:r>
              <a:rPr lang="en-US" sz="1200"/>
              <a:t>$ sudo apt install bluetooth blueman bluez bluez-tools rfkill libbluetooth-dev</a:t>
            </a:r>
          </a:p>
          <a:p>
            <a:r>
              <a:rPr lang="x-none" altLang="en-US" sz="1200"/>
              <a:t>Step 2: Make sure load ‘hci_uart’ module at boot time:</a:t>
            </a:r>
          </a:p>
          <a:p>
            <a:r>
              <a:rPr lang="x-none" altLang="en-US" sz="1200"/>
              <a:t>cat /etc/modules</a:t>
            </a:r>
          </a:p>
          <a:p>
            <a:r>
              <a:rPr lang="x-none" altLang="en-US" sz="1200"/>
              <a:t>...</a:t>
            </a:r>
          </a:p>
          <a:p>
            <a:r>
              <a:rPr lang="x-none" altLang="en-US" sz="1200"/>
              <a:t>hci_uart</a:t>
            </a:r>
          </a:p>
          <a:p>
            <a:r>
              <a:rPr lang="x-none" altLang="en-US" sz="1200"/>
              <a:t>...</a:t>
            </a:r>
          </a:p>
          <a:p>
            <a:r>
              <a:rPr lang="x-none" altLang="en-US" sz="1200"/>
              <a:t>Step 3: Download broadcom bluetooth tool brcm_patchram_plus and firmware:</a:t>
            </a:r>
          </a:p>
          <a:p>
            <a:r>
              <a:rPr lang="x-none" altLang="en-US" sz="1200"/>
              <a:t>sudo chmod +x /usr/local/bin/brcm_patchram_plus</a:t>
            </a:r>
          </a:p>
          <a:p>
            <a:r>
              <a:rPr lang="x-none" altLang="en-US" sz="1200"/>
              <a:t>sudo mv ~/Downloads/bcm43438a*.hcd ~/Downloads/BCM4345C0.hcd /lib/firmware/brcm/</a:t>
            </a:r>
          </a:p>
          <a:p>
            <a:r>
              <a:rPr lang="x-none" altLang="en-US" sz="1200"/>
              <a:t>Step 4: Load firmware:</a:t>
            </a:r>
          </a:p>
          <a:p>
            <a:r>
              <a:rPr lang="x-none" altLang="en-US" sz="1200"/>
              <a:t>sudo brcm_patchram_plus --patchram /lib/firmware/brcm/BCM4345C0.hcd --enable_hci --bd_addr 11:22:33:44:55:66 --no2bytes --tosleep 1000 /dev/ttyS1</a:t>
            </a:r>
          </a:p>
          <a:p>
            <a:r>
              <a:rPr lang="x-none" altLang="en-US" sz="1200"/>
              <a:t>Step 5: Attach HCI adapter:</a:t>
            </a:r>
          </a:p>
          <a:p>
            <a:r>
              <a:rPr lang="x-none" altLang="en-US" sz="1200"/>
              <a:t>sudo hciattach /dev/ttyS1 any</a:t>
            </a:r>
          </a:p>
          <a:p>
            <a:r>
              <a:rPr lang="x-none" altLang="en-US" sz="1200"/>
              <a:t>Step 6: Test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2"/>
          <a:stretch>
            <a:fillRect/>
          </a:stretch>
        </p:blipFill>
        <p:spPr>
          <a:xfrm>
            <a:off x="571500" y="1590675"/>
            <a:ext cx="11049000" cy="50526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57500" lnSpcReduction="20000"/>
          </a:bodyPr>
          <a:lstStyle/>
          <a:p>
            <a:pPr fontAlgn="auto">
              <a:lnSpc>
                <a:spcPct val="150000"/>
              </a:lnSpc>
            </a:pPr>
            <a:r>
              <a:rPr lang="en-US" altLang="zh-CN"/>
              <a:t>Concepts</a:t>
            </a:r>
          </a:p>
          <a:p>
            <a:pPr lvl="1" fontAlgn="auto">
              <a:lnSpc>
                <a:spcPct val="150000"/>
              </a:lnSpc>
            </a:pPr>
            <a:r>
              <a:rPr lang="en-US" altLang="zh-CN"/>
              <a:t>“browser process”: Refer to the main process that runs the UI and manages tab and plugin processes.</a:t>
            </a:r>
          </a:p>
          <a:p>
            <a:pPr lvl="1" fontAlgn="auto">
              <a:lnSpc>
                <a:spcPct val="150000"/>
              </a:lnSpc>
            </a:pPr>
            <a:r>
              <a:rPr lang="en-US" altLang="zh-CN"/>
              <a:t>“render process/renderer”:  The tab-specific processes. The renderers use the Blink open-source layout engine for interpreting and laying out HTML.</a:t>
            </a:r>
          </a:p>
          <a:p>
            <a:pPr lvl="0" fontAlgn="auto">
              <a:lnSpc>
                <a:spcPct val="150000"/>
              </a:lnSpc>
            </a:pPr>
            <a:r>
              <a:rPr lang="zh-CN" altLang="en-US"/>
              <a:t>Managing render processes</a:t>
            </a:r>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p>
          <a:p>
            <a:pPr lvl="2" fontAlgn="auto">
              <a:lnSpc>
                <a:spcPct val="150000"/>
              </a:lnSpc>
            </a:pPr>
            <a:r>
              <a:rPr lang="en-US" altLang="zh-CN"/>
              <a:t>IPC in Browser &amp; Renderer: Named pipeline, i.e. socketpair() in Linux</a:t>
            </a:r>
          </a:p>
          <a:p>
            <a:pPr lvl="0" fontAlgn="auto">
              <a:lnSpc>
                <a:spcPct val="150000"/>
              </a:lnSpc>
            </a:pPr>
            <a:r>
              <a:rPr lang="en-US" altLang="zh-CN"/>
              <a:t>Managing views</a:t>
            </a:r>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3"/>
          <a:stretch>
            <a:fillRect/>
          </a:stretch>
        </p:blipFill>
        <p:spPr>
          <a:xfrm>
            <a:off x="7320280" y="1665605"/>
            <a:ext cx="4445000" cy="41211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p>
          <a:p>
            <a:pPr fontAlgn="auto">
              <a:lnSpc>
                <a:spcPct val="150000"/>
              </a:lnSpc>
            </a:pPr>
            <a:r>
              <a:rPr lang="zh-CN" altLang="en-US"/>
              <a:t>In the browser process:</a:t>
            </a:r>
          </a:p>
          <a:p>
            <a:pPr lvl="1" fontAlgn="auto">
              <a:lnSpc>
                <a:spcPct val="150000"/>
              </a:lnSpc>
            </a:pPr>
            <a:r>
              <a:rPr lang="zh-CN" altLang="en-US"/>
              <a:t>The Browser object represents a top-level browser window.</a:t>
            </a:r>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67500" lnSpcReduction="20000"/>
          </a:bodyPr>
          <a:lstStyle/>
          <a:p>
            <a:pPr fontAlgn="auto">
              <a:lnSpc>
                <a:spcPct val="150000"/>
              </a:lnSpc>
            </a:pPr>
            <a:r>
              <a:rPr lang="zh-CN" altLang="en-US"/>
              <a:t>Chromium supports four different models that affect how the browser allocates pages into renderer processes. </a:t>
            </a:r>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p>
          <a:p>
            <a:pPr lvl="1" fontAlgn="auto">
              <a:lnSpc>
                <a:spcPct val="150000"/>
              </a:lnSpc>
            </a:pPr>
            <a:r>
              <a:rPr lang="zh-CN" altLang="en-US"/>
              <a:t>These models differ in whether they reflect the origin of the content, the relationships between tabs, or both.</a:t>
            </a:r>
          </a:p>
          <a:p>
            <a:pPr lvl="0" fontAlgn="auto">
              <a:lnSpc>
                <a:spcPct val="150000"/>
              </a:lnSpc>
            </a:pPr>
            <a:r>
              <a:rPr lang="zh-CN" altLang="en-US"/>
              <a:t>Sandboxes and </a:t>
            </a:r>
            <a:r>
              <a:rPr lang="en-US" altLang="zh-CN"/>
              <a:t>P</a:t>
            </a:r>
            <a:r>
              <a:rPr lang="zh-CN" altLang="en-US"/>
              <a:t>lug-ins</a:t>
            </a:r>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p>
          <a:p>
            <a:pPr lvl="1" fontAlgn="auto">
              <a:lnSpc>
                <a:spcPct val="100000"/>
              </a:lnSpc>
            </a:pPr>
            <a:r>
              <a:rPr lang="x-none" altLang="en-US"/>
              <a:t>Assume you have QEMU at system-wide ($ sudo apt-get install qemu-kvm), and remember to turn on visualization in BIOS</a:t>
            </a:r>
          </a:p>
          <a:p>
            <a:pPr lvl="1" fontAlgn="auto">
              <a:lnSpc>
                <a:spcPct val="100000"/>
              </a:lnSpc>
            </a:pPr>
            <a:r>
              <a:rPr lang="x-none" altLang="en-US"/>
              <a:t>Build image for QEMU (inside chroot)</a:t>
            </a:r>
          </a:p>
          <a:p>
            <a:pPr lvl="2" fontAlgn="auto">
              <a:lnSpc>
                <a:spcPct val="100000"/>
              </a:lnSpc>
            </a:pPr>
            <a:r>
              <a:rPr lang="x-none" altLang="en-US"/>
              <a:t>(cr) $ ./image_to_vm.sh --from=../build/images/your_platform_name/latest --board=${BOARD}</a:t>
            </a:r>
          </a:p>
          <a:p>
            <a:pPr lvl="2" fontAlgn="auto">
              <a:lnSpc>
                <a:spcPct val="100000"/>
              </a:lnSpc>
            </a:pPr>
            <a:r>
              <a:rPr lang="x-none" altLang="en-US"/>
              <a:t>Launch QEMU with image (outside chroot)</a:t>
            </a:r>
          </a:p>
          <a:p>
            <a:pPr lvl="2" fontAlgn="auto">
              <a:lnSpc>
                <a:spcPct val="100000"/>
              </a:lnSpc>
            </a:pPr>
            <a:r>
              <a:rPr lang="x-none" altLang="en-US"/>
              <a:t>$ sudo kvm -m 2048 -hda src/build/images/auron/latest/chromiumos_qemu_image.bin -net nic,model=e1000 -net user</a:t>
            </a:r>
          </a:p>
          <a:p>
            <a:pPr lvl="2" fontAlgn="auto">
              <a:lnSpc>
                <a:spcPct val="100000"/>
              </a:lnSpc>
            </a:pPr>
            <a:r>
              <a:rPr lang="x-none" altLang="en-US"/>
              <a:t>(cr) $ sudo qemu-system-x86_64 -enable-kvm -m 1024 -cpu Broadwell -net nic,model=e1000 -net user -hda /mnt/host/source/src/build/images/fox_wtm2/latest/chromiumos_qemu_image.bin</a:t>
            </a:r>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p>
        </p:txBody>
      </p:sp>
      <p:pic>
        <p:nvPicPr>
          <p:cNvPr id="4" name="Picture 3"/>
          <p:cNvPicPr>
            <a:picLocks noChangeAspect="1"/>
          </p:cNvPicPr>
          <p:nvPr/>
        </p:nvPicPr>
        <p:blipFill>
          <a:blip r:embed="rId2"/>
          <a:stretch>
            <a:fillRect/>
          </a:stretch>
        </p:blipFill>
        <p:spPr>
          <a:xfrm>
            <a:off x="6636385" y="857885"/>
            <a:ext cx="2514600" cy="2027555"/>
          </a:xfrm>
          <a:prstGeom prst="rect">
            <a:avLst/>
          </a:prstGeom>
        </p:spPr>
      </p:pic>
      <p:pic>
        <p:nvPicPr>
          <p:cNvPr id="5" name="Picture 4"/>
          <p:cNvPicPr>
            <a:picLocks noChangeAspect="1"/>
          </p:cNvPicPr>
          <p:nvPr/>
        </p:nvPicPr>
        <p:blipFill>
          <a:blip r:embed="rId3"/>
          <a:stretch>
            <a:fillRect/>
          </a:stretch>
        </p:blipFill>
        <p:spPr>
          <a:xfrm>
            <a:off x="6648450" y="3870960"/>
            <a:ext cx="2691765" cy="2177415"/>
          </a:xfrm>
          <a:prstGeom prst="rect">
            <a:avLst/>
          </a:prstGeom>
        </p:spPr>
      </p:pic>
      <p:pic>
        <p:nvPicPr>
          <p:cNvPr id="6" name="Picture 5"/>
          <p:cNvPicPr>
            <a:picLocks noChangeAspect="1"/>
          </p:cNvPicPr>
          <p:nvPr/>
        </p:nvPicPr>
        <p:blipFill>
          <a:blip r:embed="rId4"/>
          <a:stretch>
            <a:fillRect/>
          </a:stretch>
        </p:blipFill>
        <p:spPr>
          <a:xfrm>
            <a:off x="9288145" y="839470"/>
            <a:ext cx="2856865" cy="1838325"/>
          </a:xfrm>
          <a:prstGeom prst="rect">
            <a:avLst/>
          </a:prstGeom>
        </p:spPr>
      </p:pic>
      <p:pic>
        <p:nvPicPr>
          <p:cNvPr id="7" name="Picture 6"/>
          <p:cNvPicPr>
            <a:picLocks noChangeAspect="1"/>
          </p:cNvPicPr>
          <p:nvPr/>
        </p:nvPicPr>
        <p:blipFill>
          <a:blip r:embed="rId5"/>
          <a:stretch>
            <a:fillRect/>
          </a:stretch>
        </p:blipFill>
        <p:spPr>
          <a:xfrm>
            <a:off x="9570085" y="4020820"/>
            <a:ext cx="2463800" cy="200088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3"/>
          <a:stretch>
            <a:fillRect/>
          </a:stretch>
        </p:blipFill>
        <p:spPr>
          <a:xfrm>
            <a:off x="7993380" y="1308100"/>
            <a:ext cx="3743960" cy="1905000"/>
          </a:xfrm>
          <a:prstGeom prst="rect">
            <a:avLst/>
          </a:prstGeom>
        </p:spPr>
      </p:pic>
      <p:pic>
        <p:nvPicPr>
          <p:cNvPr id="5" name="Picture 4"/>
          <p:cNvPicPr>
            <a:picLocks noChangeAspect="1"/>
          </p:cNvPicPr>
          <p:nvPr/>
        </p:nvPicPr>
        <p:blipFill>
          <a:blip r:embed="rId4"/>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p>
          <a:p>
            <a:pPr marL="285750" indent="-285750" algn="l">
              <a:buFont typeface="Arial" charset="0"/>
              <a:buChar char="•"/>
            </a:pPr>
            <a:r>
              <a:rPr lang="en-US" sz="1600"/>
              <a:t>Ozone-gbm is one of the Ozone backends that allows ChromeOS to interact directly with DRM/KMS and evdev to remove the X11 dependency. </a:t>
            </a:r>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5"/>
          <a:stretch>
            <a:fillRect/>
          </a:stretch>
        </p:blipFill>
        <p:spPr>
          <a:xfrm>
            <a:off x="778510" y="4490720"/>
            <a:ext cx="4361815" cy="21431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2"/>
          <a:stretch>
            <a:fillRect/>
          </a:stretch>
        </p:blipFill>
        <p:spPr>
          <a:xfrm>
            <a:off x="257175" y="1800225"/>
            <a:ext cx="11477626" cy="477971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A944-E3B0-42EA-84E3-D2940E199F3D}"/>
              </a:ext>
            </a:extLst>
          </p:cNvPr>
          <p:cNvSpPr>
            <a:spLocks noGrp="1"/>
          </p:cNvSpPr>
          <p:nvPr>
            <p:ph type="title"/>
          </p:nvPr>
        </p:nvSpPr>
        <p:spPr>
          <a:xfrm>
            <a:off x="838200" y="241556"/>
            <a:ext cx="10515600" cy="623416"/>
          </a:xfrm>
        </p:spPr>
        <p:txBody>
          <a:bodyPr>
            <a:normAutofit fontScale="90000"/>
          </a:bodyPr>
          <a:lstStyle/>
          <a:p>
            <a:r>
              <a:rPr lang="en-US" dirty="0"/>
              <a:t>Linux X-Windows System Architecture</a:t>
            </a:r>
          </a:p>
        </p:txBody>
      </p:sp>
      <p:pic>
        <p:nvPicPr>
          <p:cNvPr id="7" name="Content Placeholder 6">
            <a:extLst>
              <a:ext uri="{FF2B5EF4-FFF2-40B4-BE49-F238E27FC236}">
                <a16:creationId xmlns:a16="http://schemas.microsoft.com/office/drawing/2014/main" id="{F3E8124F-2C6F-48BC-BAE4-67B3ED6C51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a:extLst>
              <a:ext uri="{FF2B5EF4-FFF2-40B4-BE49-F238E27FC236}">
                <a16:creationId xmlns:a16="http://schemas.microsoft.com/office/drawing/2014/main" id="{520EEB5A-150A-4B04-A63F-AFB4C6B6E73F}"/>
              </a:ext>
            </a:extLst>
          </p:cNvPr>
          <p:cNvSpPr/>
          <p:nvPr/>
        </p:nvSpPr>
        <p:spPr>
          <a:xfrm>
            <a:off x="5877698" y="1178588"/>
            <a:ext cx="5898291" cy="5355312"/>
          </a:xfrm>
          <a:prstGeom prst="rect">
            <a:avLst/>
          </a:prstGeom>
        </p:spPr>
        <p:txBody>
          <a:bodyPr wrap="square">
            <a:spAutoFit/>
          </a:bodyPr>
          <a:lstStyle/>
          <a:p>
            <a:r>
              <a:rPr lang="en-US" dirty="0">
                <a:solidFill>
                  <a:srgbClr val="333333"/>
                </a:solidFill>
                <a:latin typeface="Ubuntu Beta"/>
              </a:rPr>
              <a:t>3D operation can be divided into two groups:</a:t>
            </a:r>
          </a:p>
          <a:p>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p>
          <a:p>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p>
          <a:p>
            <a:r>
              <a:rPr lang="en-US" dirty="0"/>
              <a:t>The X server itself is composed of a "core", "extension modules", and hardware-specific "drivers".</a:t>
            </a:r>
          </a:p>
          <a:p>
            <a:r>
              <a:rPr lang="en-US" dirty="0"/>
              <a:t>Extension modules add various technologies such as graphics acceleration, video acceleration, font support, compositing, screen resizing, and so forth.</a:t>
            </a:r>
          </a:p>
          <a:p>
            <a:r>
              <a:rPr lang="en-US" dirty="0"/>
              <a:t>Video and input device drivers contain logic for translating between general X operations and the specific register-level operations particular to the given piece of hardware.</a:t>
            </a:r>
          </a:p>
          <a:p>
            <a:r>
              <a:rPr lang="en-US" dirty="0"/>
              <a:t>"the video driver", actually for a given video card there are three different kinds of drivers.</a:t>
            </a:r>
          </a:p>
          <a:p>
            <a:endParaRPr lang="en-US" dirty="0"/>
          </a:p>
        </p:txBody>
      </p:sp>
    </p:spTree>
    <p:extLst>
      <p:ext uri="{BB962C8B-B14F-4D97-AF65-F5344CB8AC3E}">
        <p14:creationId xmlns:p14="http://schemas.microsoft.com/office/powerpoint/2010/main" val="3102596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a:extLst>
              <a:ext uri="{FF2B5EF4-FFF2-40B4-BE49-F238E27FC236}">
                <a16:creationId xmlns:a16="http://schemas.microsoft.com/office/drawing/2014/main" id="{D9899D51-77E0-45C0-A36D-63BF3EEAB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43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 Video Display Stack</a:t>
            </a:r>
            <a:endParaRPr lang="zh-CN" altLang="en-US" dirty="0"/>
          </a:p>
        </p:txBody>
      </p:sp>
      <p:pic>
        <p:nvPicPr>
          <p:cNvPr id="4" name="图片 3"/>
          <p:cNvPicPr>
            <a:picLocks noChangeAspect="1"/>
          </p:cNvPicPr>
          <p:nvPr/>
        </p:nvPicPr>
        <p:blipFill>
          <a:blip r:embed="rId2"/>
          <a:stretch>
            <a:fillRect/>
          </a:stretch>
        </p:blipFill>
        <p:spPr>
          <a:xfrm>
            <a:off x="306226" y="2113292"/>
            <a:ext cx="4562338" cy="4536440"/>
          </a:xfrm>
          <a:prstGeom prst="rect">
            <a:avLst/>
          </a:prstGeom>
        </p:spPr>
      </p:pic>
      <p:pic>
        <p:nvPicPr>
          <p:cNvPr id="5" name="Picture 4">
            <a:extLst>
              <a:ext uri="{FF2B5EF4-FFF2-40B4-BE49-F238E27FC236}">
                <a16:creationId xmlns:a16="http://schemas.microsoft.com/office/drawing/2014/main" id="{50E42AB8-F95A-40A4-B6FA-55C0B1BB372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202195" y="1985343"/>
            <a:ext cx="6800682" cy="479233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A61609-7B05-466B-9774-C60B4208703A}"/>
              </a:ext>
            </a:extLst>
          </p:cNvPr>
          <p:cNvPicPr>
            <a:picLocks noChangeAspect="1"/>
          </p:cNvPicPr>
          <p:nvPr/>
        </p:nvPicPr>
        <p:blipFill>
          <a:blip r:embed="rId2"/>
          <a:stretch>
            <a:fillRect/>
          </a:stretch>
        </p:blipFill>
        <p:spPr>
          <a:xfrm>
            <a:off x="517793" y="86497"/>
            <a:ext cx="11105002" cy="6589725"/>
          </a:xfrm>
          <a:prstGeom prst="rect">
            <a:avLst/>
          </a:prstGeom>
        </p:spPr>
      </p:pic>
    </p:spTree>
    <p:extLst>
      <p:ext uri="{BB962C8B-B14F-4D97-AF65-F5344CB8AC3E}">
        <p14:creationId xmlns:p14="http://schemas.microsoft.com/office/powerpoint/2010/main" val="1129218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p>
        </p:txBody>
      </p:sp>
    </p:spTree>
    <p:extLst>
      <p:ext uri="{BB962C8B-B14F-4D97-AF65-F5344CB8AC3E}">
        <p14:creationId xmlns:p14="http://schemas.microsoft.com/office/powerpoint/2010/main" val="4023619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92500"/>
          </a:bodyPr>
          <a:lstStyle/>
          <a:p>
            <a:r>
              <a:rPr lang="zh-CN" altLang="en-US"/>
              <a:t>Selecting the output-device, resolution, and scan-out buffers is called “modesetting”.</a:t>
            </a:r>
          </a:p>
          <a:p>
            <a:r>
              <a:rPr lang="zh-CN" altLang="en-US"/>
              <a:t>Modern GPUs support two completely different instruction-sets: (a) the “command stream” used for configuring the card, and initiating rendering, and (b) the SIMD “compute stream” used for calculating pixel values.</a:t>
            </a:r>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p>
          <a:p>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3757</TotalTime>
  <Words>31902</Words>
  <Application>Microsoft Office PowerPoint</Application>
  <PresentationFormat>Widescreen</PresentationFormat>
  <Paragraphs>1701</Paragraphs>
  <Slides>111</Slides>
  <Notes>54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-apple-system</vt:lpstr>
      <vt:lpstr>Arial Unicode MS</vt:lpstr>
      <vt:lpstr>font-weight</vt:lpstr>
      <vt:lpstr>SimSun</vt:lpstr>
      <vt:lpstr>Source Code Pro</vt:lpstr>
      <vt:lpstr>Ubuntu Beta</vt:lpstr>
      <vt:lpstr>Arial</vt:lpstr>
      <vt:lpstr>Calibri</vt:lpstr>
      <vt:lpstr>Calibri Light</vt:lpstr>
      <vt:lpstr>Courier New</vt:lpstr>
      <vt:lpstr>Office 主题</vt:lpstr>
      <vt:lpstr>Understand of Chromium OS</vt:lpstr>
      <vt:lpstr>General Chromium OS Information</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Presentation</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Presentation</vt:lpstr>
      <vt:lpstr>PowerPoint Presentation</vt:lpstr>
      <vt:lpstr>Linux Video Display Stack</vt:lpstr>
      <vt:lpstr>PowerPoint Presentation</vt:lpstr>
      <vt:lpstr>PowerPoint Presentation</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Zhang, Alan</cp:lastModifiedBy>
  <cp:revision>498</cp:revision>
  <dcterms:created xsi:type="dcterms:W3CDTF">2019-04-04T06:58:46Z</dcterms:created>
  <dcterms:modified xsi:type="dcterms:W3CDTF">2019-04-07T03:48:25Z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2019-04-07 03:48:25Z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